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  <p:sldMasterId id="2147483767" r:id="rId2"/>
    <p:sldMasterId id="2147483769" r:id="rId3"/>
    <p:sldMasterId id="2147483771" r:id="rId4"/>
    <p:sldMasterId id="2147483784" r:id="rId5"/>
    <p:sldMasterId id="2147483790" r:id="rId6"/>
  </p:sldMasterIdLst>
  <p:notesMasterIdLst>
    <p:notesMasterId r:id="rId31"/>
  </p:notesMasterIdLst>
  <p:handoutMasterIdLst>
    <p:handoutMasterId r:id="rId32"/>
  </p:handoutMasterIdLst>
  <p:sldIdLst>
    <p:sldId id="845" r:id="rId7"/>
    <p:sldId id="846" r:id="rId8"/>
    <p:sldId id="847" r:id="rId9"/>
    <p:sldId id="848" r:id="rId10"/>
    <p:sldId id="849" r:id="rId11"/>
    <p:sldId id="850" r:id="rId12"/>
    <p:sldId id="868" r:id="rId13"/>
    <p:sldId id="851" r:id="rId14"/>
    <p:sldId id="852" r:id="rId15"/>
    <p:sldId id="853" r:id="rId16"/>
    <p:sldId id="854" r:id="rId17"/>
    <p:sldId id="855" r:id="rId18"/>
    <p:sldId id="856" r:id="rId19"/>
    <p:sldId id="869" r:id="rId20"/>
    <p:sldId id="858" r:id="rId21"/>
    <p:sldId id="859" r:id="rId22"/>
    <p:sldId id="860" r:id="rId23"/>
    <p:sldId id="861" r:id="rId24"/>
    <p:sldId id="862" r:id="rId25"/>
    <p:sldId id="863" r:id="rId26"/>
    <p:sldId id="864" r:id="rId27"/>
    <p:sldId id="865" r:id="rId28"/>
    <p:sldId id="866" r:id="rId29"/>
    <p:sldId id="867" r:id="rId30"/>
  </p:sldIdLst>
  <p:sldSz cx="24384000" cy="13716000"/>
  <p:notesSz cx="6858000" cy="9144000"/>
  <p:defaultTextStyle>
    <a:defPPr>
      <a:defRPr lang="en-US"/>
    </a:defPPr>
    <a:lvl1pPr marL="0" algn="l" defTabSz="182858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1pPr>
    <a:lvl2pPr marL="914292" algn="l" defTabSz="182858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2pPr>
    <a:lvl3pPr marL="1828584" algn="l" defTabSz="182858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3pPr>
    <a:lvl4pPr marL="2742875" algn="l" defTabSz="182858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4pPr>
    <a:lvl5pPr marL="3657167" algn="l" defTabSz="182858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5pPr>
    <a:lvl6pPr marL="4571460" algn="l" defTabSz="182858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6pPr>
    <a:lvl7pPr marL="5485752" algn="l" defTabSz="182858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7pPr>
    <a:lvl8pPr marL="6400044" algn="l" defTabSz="182858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8pPr>
    <a:lvl9pPr marL="7314336" algn="l" defTabSz="182858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E8C425D6-0A28-9545-A160-AEED70B48419}">
          <p14:sldIdLst>
            <p14:sldId id="845"/>
            <p14:sldId id="846"/>
          </p14:sldIdLst>
        </p14:section>
        <p14:section name="Requirements" id="{29854657-20B4-1345-A09C-E72D555B5D91}">
          <p14:sldIdLst>
            <p14:sldId id="847"/>
            <p14:sldId id="848"/>
            <p14:sldId id="849"/>
            <p14:sldId id="850"/>
            <p14:sldId id="868"/>
          </p14:sldIdLst>
        </p14:section>
        <p14:section name="Backend" id="{DA4FDE34-A686-FE4D-8EF1-5F817DFC6525}">
          <p14:sldIdLst>
            <p14:sldId id="851"/>
            <p14:sldId id="852"/>
          </p14:sldIdLst>
        </p14:section>
        <p14:section name="Persistence" id="{93DC3E29-4B29-8A42-81DA-2019AB601E89}">
          <p14:sldIdLst>
            <p14:sldId id="853"/>
            <p14:sldId id="854"/>
          </p14:sldIdLst>
        </p14:section>
        <p14:section name="Frontend" id="{8C9B8A88-F3D9-514B-8664-D38E6A5E143B}">
          <p14:sldIdLst>
            <p14:sldId id="855"/>
            <p14:sldId id="856"/>
            <p14:sldId id="869"/>
          </p14:sldIdLst>
        </p14:section>
        <p14:section name="Infrastructure" id="{301E9629-8206-1340-85D0-E8816E4D0BE5}">
          <p14:sldIdLst>
            <p14:sldId id="858"/>
            <p14:sldId id="859"/>
            <p14:sldId id="860"/>
            <p14:sldId id="861"/>
            <p14:sldId id="862"/>
          </p14:sldIdLst>
        </p14:section>
        <p14:section name="CLOSING" id="{0E8DA6DD-D930-1941-9C9D-B3BBD135A4F0}">
          <p14:sldIdLst>
            <p14:sldId id="863"/>
            <p14:sldId id="864"/>
            <p14:sldId id="865"/>
            <p14:sldId id="866"/>
            <p14:sldId id="867"/>
          </p14:sldIdLst>
        </p14:section>
        <p14:section name="BACKUP" id="{F867AD00-DA79-7646-96C5-AE3857E77C2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122" userDrawn="1">
          <p15:clr>
            <a:srgbClr val="A4A3A4"/>
          </p15:clr>
        </p15:guide>
        <p15:guide id="2" pos="14711" userDrawn="1">
          <p15:clr>
            <a:srgbClr val="A4A3A4"/>
          </p15:clr>
        </p15:guide>
        <p15:guide id="3" pos="15346" userDrawn="1">
          <p15:clr>
            <a:srgbClr val="A4A3A4"/>
          </p15:clr>
        </p15:guide>
        <p15:guide id="4" pos="3121" userDrawn="1">
          <p15:clr>
            <a:srgbClr val="A4A3A4"/>
          </p15:clr>
        </p15:guide>
        <p15:guide id="5" pos="14" userDrawn="1">
          <p15:clr>
            <a:srgbClr val="A4A3A4"/>
          </p15:clr>
        </p15:guide>
        <p15:guide id="6" pos="122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ngiz Türker" initials="CT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B401"/>
    <a:srgbClr val="EEEEEE"/>
    <a:srgbClr val="3C59D4"/>
    <a:srgbClr val="3386AF"/>
    <a:srgbClr val="33A9AF"/>
    <a:srgbClr val="C25252"/>
    <a:srgbClr val="DDD937"/>
    <a:srgbClr val="98B53D"/>
    <a:srgbClr val="AF4343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3" autoAdjust="0"/>
    <p:restoredTop sz="91304" autoAdjust="0"/>
  </p:normalViewPr>
  <p:slideViewPr>
    <p:cSldViewPr snapToGrid="0">
      <p:cViewPr varScale="1">
        <p:scale>
          <a:sx n="52" d="100"/>
          <a:sy n="52" d="100"/>
        </p:scale>
        <p:origin x="1192" y="216"/>
      </p:cViewPr>
      <p:guideLst>
        <p:guide orient="horz" pos="1122"/>
        <p:guide pos="14711"/>
        <p:guide pos="15346"/>
        <p:guide pos="3121"/>
        <p:guide pos="14"/>
        <p:guide pos="12216"/>
      </p:guideLst>
    </p:cSldViewPr>
  </p:slideViewPr>
  <p:outlineViewPr>
    <p:cViewPr>
      <p:scale>
        <a:sx n="33" d="100"/>
        <a:sy n="33" d="100"/>
      </p:scale>
      <p:origin x="0" y="-25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notesViewPr>
    <p:cSldViewPr snapToGrid="0" showGuides="1">
      <p:cViewPr varScale="1">
        <p:scale>
          <a:sx n="144" d="100"/>
          <a:sy n="144" d="100"/>
        </p:scale>
        <p:origin x="4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17FD8-3C79-8D45-A2C8-4B6BBD51E2EE}" type="datetimeFigureOut">
              <a:rPr lang="de-DE" smtClean="0"/>
              <a:t>10.09.20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CB825-4BC3-FA47-991F-83E99ADE5F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577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51A69-C562-4FC5-92DC-994CDC1376A2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47B73-6B03-4EF3-AD40-683CE00DABF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2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8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4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0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5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2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7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62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24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9131" y="527110"/>
            <a:ext cx="20077211" cy="764661"/>
          </a:xfrm>
          <a:prstGeom prst="rect">
            <a:avLst/>
          </a:prstGeom>
        </p:spPr>
        <p:txBody>
          <a:bodyPr/>
          <a:lstStyle>
            <a:lvl1pPr>
              <a:defRPr sz="6600" b="0" i="0" baseline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CAPITALS:  MAX 1 LINE: THIS IS THE MAX WIDTH</a:t>
            </a:r>
          </a:p>
        </p:txBody>
      </p:sp>
    </p:spTree>
    <p:extLst>
      <p:ext uri="{BB962C8B-B14F-4D97-AF65-F5344CB8AC3E}">
        <p14:creationId xmlns:p14="http://schemas.microsoft.com/office/powerpoint/2010/main" val="1830237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RO - ANTHRAC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07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Cloud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9131" y="527110"/>
            <a:ext cx="20077211" cy="764661"/>
          </a:xfrm>
          <a:prstGeom prst="rect">
            <a:avLst/>
          </a:prstGeom>
        </p:spPr>
        <p:txBody>
          <a:bodyPr/>
          <a:lstStyle>
            <a:lvl1pPr>
              <a:defRPr sz="6600" b="0" i="0" baseline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CAPITALS:  MAX 1 LINE: THIS IS THE MAX WIDTH</a:t>
            </a:r>
          </a:p>
        </p:txBody>
      </p:sp>
    </p:spTree>
    <p:extLst>
      <p:ext uri="{BB962C8B-B14F-4D97-AF65-F5344CB8AC3E}">
        <p14:creationId xmlns:p14="http://schemas.microsoft.com/office/powerpoint/2010/main" val="3470639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Cloud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71513" y="2573339"/>
            <a:ext cx="23042562" cy="10333036"/>
          </a:xfrm>
          <a:prstGeom prst="rect">
            <a:avLst/>
          </a:prstGeom>
        </p:spPr>
        <p:txBody>
          <a:bodyPr/>
          <a:lstStyle>
            <a:lvl1pPr marL="685800" indent="-685800">
              <a:buClr>
                <a:schemeClr val="tx2"/>
              </a:buClr>
              <a:buFont typeface="Wingdings" charset="2"/>
              <a:buChar char="§"/>
              <a:defRPr/>
            </a:lvl1pPr>
            <a:lvl2pPr marL="1485717" indent="-571500">
              <a:buClr>
                <a:schemeClr val="tx2"/>
              </a:buClr>
              <a:buFont typeface="Wingdings" charset="2"/>
              <a:buChar char="§"/>
              <a:defRPr/>
            </a:lvl2pPr>
            <a:lvl3pPr marL="2399934" indent="-571500">
              <a:buClr>
                <a:schemeClr val="tx2"/>
              </a:buClr>
              <a:buFont typeface="Wingdings" charset="2"/>
              <a:buChar char="§"/>
              <a:defRPr/>
            </a:lvl3pPr>
            <a:lvl4pPr marL="3199851" indent="-457200">
              <a:buClr>
                <a:schemeClr val="tx2"/>
              </a:buClr>
              <a:buFont typeface="Wingdings" charset="2"/>
              <a:buChar char="§"/>
              <a:defRPr/>
            </a:lvl4pPr>
            <a:lvl5pPr marL="4114068" indent="-457200">
              <a:buClr>
                <a:schemeClr val="tx2"/>
              </a:buClr>
              <a:buFont typeface="Wingdings" charset="2"/>
              <a:buChar char="§"/>
              <a:defRPr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3186170-1EEF-1346-9798-AC1466DE32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9131" y="527110"/>
            <a:ext cx="20077211" cy="764661"/>
          </a:xfrm>
          <a:prstGeom prst="rect">
            <a:avLst/>
          </a:prstGeom>
        </p:spPr>
        <p:txBody>
          <a:bodyPr/>
          <a:lstStyle>
            <a:lvl1pPr>
              <a:defRPr sz="6600" b="0" i="0" baseline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CAPITALS:  MAX 1 LINE: THIS IS THE MAX WIDTH</a:t>
            </a:r>
          </a:p>
        </p:txBody>
      </p:sp>
    </p:spTree>
    <p:extLst>
      <p:ext uri="{BB962C8B-B14F-4D97-AF65-F5344CB8AC3E}">
        <p14:creationId xmlns:p14="http://schemas.microsoft.com/office/powerpoint/2010/main" val="804782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6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71513" y="2573339"/>
            <a:ext cx="23042562" cy="10333036"/>
          </a:xfrm>
          <a:prstGeom prst="rect">
            <a:avLst/>
          </a:prstGeom>
        </p:spPr>
        <p:txBody>
          <a:bodyPr/>
          <a:lstStyle>
            <a:lvl1pPr marL="685800" indent="-685800">
              <a:buClr>
                <a:schemeClr val="tx2"/>
              </a:buClr>
              <a:buFont typeface="Wingdings" charset="2"/>
              <a:buChar char="§"/>
              <a:defRPr sz="6600"/>
            </a:lvl1pPr>
            <a:lvl2pPr marL="1485717" indent="-571500">
              <a:buClr>
                <a:schemeClr val="tx2"/>
              </a:buClr>
              <a:buFont typeface="Wingdings" charset="2"/>
              <a:buChar char="§"/>
              <a:defRPr sz="5400"/>
            </a:lvl2pPr>
            <a:lvl3pPr marL="2399934" indent="-571500">
              <a:buClr>
                <a:schemeClr val="tx2"/>
              </a:buClr>
              <a:buFont typeface="Wingdings" charset="2"/>
              <a:buChar char="§"/>
              <a:defRPr sz="4800"/>
            </a:lvl3pPr>
            <a:lvl4pPr marL="3199851" indent="-457200">
              <a:buClr>
                <a:schemeClr val="tx2"/>
              </a:buClr>
              <a:buFont typeface="Wingdings" charset="2"/>
              <a:buChar char="§"/>
              <a:defRPr sz="4400"/>
            </a:lvl4pPr>
            <a:lvl5pPr marL="4114068" indent="-457200">
              <a:buClr>
                <a:schemeClr val="tx2"/>
              </a:buClr>
              <a:buFont typeface="Wingdings" charset="2"/>
              <a:buChar char="§"/>
              <a:defRPr sz="440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DAA021B-144B-9C4F-84C4-C69EE98E19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9131" y="527110"/>
            <a:ext cx="20077211" cy="764661"/>
          </a:xfrm>
          <a:prstGeom prst="rect">
            <a:avLst/>
          </a:prstGeom>
        </p:spPr>
        <p:txBody>
          <a:bodyPr/>
          <a:lstStyle>
            <a:lvl1pPr>
              <a:defRPr sz="6600" b="0" i="0" baseline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CAPITALS:  MAX 1 LINE: THIS IS THE MAX WIDTH</a:t>
            </a:r>
          </a:p>
        </p:txBody>
      </p:sp>
    </p:spTree>
    <p:extLst>
      <p:ext uri="{BB962C8B-B14F-4D97-AF65-F5344CB8AC3E}">
        <p14:creationId xmlns:p14="http://schemas.microsoft.com/office/powerpoint/2010/main" val="1552687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680">
          <p15:clr>
            <a:srgbClr val="FBAE40"/>
          </p15:clr>
        </p15:guide>
        <p15:guide id="3" orient="horz" pos="873">
          <p15:clr>
            <a:srgbClr val="FBAE40"/>
          </p15:clr>
        </p15:guide>
        <p15:guide id="4" orient="horz" pos="17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-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89154"/>
            <a:ext cx="24542496" cy="138051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17564" y="6336065"/>
            <a:ext cx="10785815" cy="24979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919727"/>
            <a:ext cx="24542495" cy="1298193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8000" b="0" i="0" baseline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</a:lstStyle>
          <a:p>
            <a:pPr lvl="0"/>
            <a:r>
              <a:rPr lang="de-DE" sz="8000" b="0" i="0" dirty="0">
                <a:latin typeface="DIN Next LT Pro Condensed" charset="0"/>
                <a:ea typeface="DIN Next LT Pro Condensed" charset="0"/>
                <a:cs typeface="DIN Next LT Pro Condensed" charset="0"/>
              </a:rPr>
              <a:t>PHOTO/DIVIDER SLIDE – ADD YOUR TITLE HERE</a:t>
            </a:r>
            <a:endParaRPr lang="de-DE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817563" y="6602415"/>
            <a:ext cx="10785815" cy="1736913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4800" b="0" i="0" baseline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  <a:lvl2pPr marL="457200" indent="0">
              <a:buNone/>
              <a:defRPr sz="4400" b="0" i="0"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2pPr>
            <a:lvl3pPr marL="914400" indent="0">
              <a:buNone/>
              <a:defRPr sz="4000" b="0" i="0"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3pPr>
            <a:lvl4pPr marL="1371600" indent="0">
              <a:buNone/>
              <a:defRPr sz="3600" b="0" i="0"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4pPr>
            <a:lvl5pPr marL="1828800" indent="0">
              <a:buNone/>
              <a:defRPr sz="3600" b="0" i="0"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5pPr>
          </a:lstStyle>
          <a:p>
            <a:pPr lvl="0"/>
            <a:r>
              <a:rPr lang="de-DE" dirty="0"/>
              <a:t>ADD YOUR SUBTITLE HERE – IT SHOULD BE IN CAPITAL LETTERS, CENTERED AND  MAXIMUM OF TWO LINES</a:t>
            </a:r>
          </a:p>
        </p:txBody>
      </p:sp>
    </p:spTree>
    <p:extLst>
      <p:ext uri="{BB962C8B-B14F-4D97-AF65-F5344CB8AC3E}">
        <p14:creationId xmlns:p14="http://schemas.microsoft.com/office/powerpoint/2010/main" val="26450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hrac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9131" y="527110"/>
            <a:ext cx="20077211" cy="764661"/>
          </a:xfrm>
          <a:prstGeom prst="rect">
            <a:avLst/>
          </a:prstGeom>
        </p:spPr>
        <p:txBody>
          <a:bodyPr/>
          <a:lstStyle>
            <a:lvl1pPr>
              <a:defRPr sz="6600" b="0" i="0" baseline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CAPITALS:  MAX 1 LINE: THIS IS THE MAX WIDTH</a:t>
            </a:r>
          </a:p>
        </p:txBody>
      </p:sp>
    </p:spTree>
    <p:extLst>
      <p:ext uri="{BB962C8B-B14F-4D97-AF65-F5344CB8AC3E}">
        <p14:creationId xmlns:p14="http://schemas.microsoft.com/office/powerpoint/2010/main" val="2619153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9131" y="527110"/>
            <a:ext cx="20077211" cy="764661"/>
          </a:xfrm>
          <a:prstGeom prst="rect">
            <a:avLst/>
          </a:prstGeom>
        </p:spPr>
        <p:txBody>
          <a:bodyPr/>
          <a:lstStyle>
            <a:lvl1pPr>
              <a:defRPr sz="6600" b="0" i="0" baseline="0">
                <a:solidFill>
                  <a:schemeClr val="tx1"/>
                </a:solidFill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CAPITALS:  MAX 1 LINE: THIS IS THE MAX WIDTH</a:t>
            </a:r>
          </a:p>
        </p:txBody>
      </p:sp>
    </p:spTree>
    <p:extLst>
      <p:ext uri="{BB962C8B-B14F-4D97-AF65-F5344CB8AC3E}">
        <p14:creationId xmlns:p14="http://schemas.microsoft.com/office/powerpoint/2010/main" val="25326761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9131" y="527110"/>
            <a:ext cx="20077211" cy="764661"/>
          </a:xfrm>
          <a:prstGeom prst="rect">
            <a:avLst/>
          </a:prstGeom>
        </p:spPr>
        <p:txBody>
          <a:bodyPr/>
          <a:lstStyle>
            <a:lvl1pPr>
              <a:defRPr sz="6600" b="0" i="0" baseline="0">
                <a:solidFill>
                  <a:schemeClr val="tx1"/>
                </a:solidFill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CAPITALS:  MAX 1 LINE: THIS IS THE MAX WIDTH</a:t>
            </a:r>
          </a:p>
        </p:txBody>
      </p:sp>
    </p:spTree>
    <p:extLst>
      <p:ext uri="{BB962C8B-B14F-4D97-AF65-F5344CB8AC3E}">
        <p14:creationId xmlns:p14="http://schemas.microsoft.com/office/powerpoint/2010/main" val="3797011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RO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275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RO -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18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RO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78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2F306D7D-DA3C-3D47-BE1A-55DBCDE58C25}"/>
              </a:ext>
            </a:extLst>
          </p:cNvPr>
          <p:cNvSpPr/>
          <p:nvPr userDrawn="1"/>
        </p:nvSpPr>
        <p:spPr>
          <a:xfrm rot="10800000">
            <a:off x="23846969" y="-2"/>
            <a:ext cx="537025" cy="44994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7C9F48-44C9-3C44-A78F-87674097C908}"/>
              </a:ext>
            </a:extLst>
          </p:cNvPr>
          <p:cNvSpPr/>
          <p:nvPr userDrawn="1"/>
        </p:nvSpPr>
        <p:spPr>
          <a:xfrm>
            <a:off x="0" y="-3"/>
            <a:ext cx="24384000" cy="18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C8F60C0-9AA1-1C46-ABDA-56787357D1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32" y="722197"/>
            <a:ext cx="2133600" cy="35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55" y="643094"/>
            <a:ext cx="377827" cy="329364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586663" y="13106308"/>
            <a:ext cx="407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b="0" i="0" kern="1200" dirty="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</a:t>
            </a:r>
            <a:endParaRPr lang="de-DE" sz="2400" b="0" i="0" dirty="0">
              <a:ln>
                <a:noFill/>
              </a:ln>
              <a:solidFill>
                <a:schemeClr val="tx1"/>
              </a:solidFill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2677778" y="13106308"/>
            <a:ext cx="185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400" b="0" i="0" kern="120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2400" b="0" i="0" kern="1200" smtClean="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‹Nr.›</a:t>
            </a:fld>
            <a:endParaRPr lang="de-DE" sz="2400" b="0" i="0" dirty="0">
              <a:ln>
                <a:noFill/>
              </a:ln>
              <a:solidFill>
                <a:schemeClr val="tx1"/>
              </a:solidFill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12196762" y="13178974"/>
            <a:ext cx="0" cy="290286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72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6" r:id="rId2"/>
    <p:sldLayoutId id="2147483773" r:id="rId3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1" userDrawn="1">
          <p15:clr>
            <a:srgbClr val="9FCC3B"/>
          </p15:clr>
        </p15:guide>
        <p15:guide id="2" pos="423" userDrawn="1">
          <p15:clr>
            <a:srgbClr val="F26B43"/>
          </p15:clr>
        </p15:guide>
        <p15:guide id="3" pos="14938" userDrawn="1">
          <p15:clr>
            <a:srgbClr val="F26B43"/>
          </p15:clr>
        </p15:guide>
        <p15:guide id="4" orient="horz" pos="8130" userDrawn="1">
          <p15:clr>
            <a:srgbClr val="9FCC3B"/>
          </p15:clr>
        </p15:guide>
        <p15:guide id="5" orient="horz" pos="396" userDrawn="1">
          <p15:clr>
            <a:srgbClr val="F26B43"/>
          </p15:clr>
        </p15:guide>
        <p15:guide id="6" pos="7680" userDrawn="1">
          <p15:clr>
            <a:srgbClr val="F26B43"/>
          </p15:clr>
        </p15:guide>
        <p15:guide id="7" pos="649" userDrawn="1">
          <p15:clr>
            <a:srgbClr val="FDE53C"/>
          </p15:clr>
        </p15:guide>
        <p15:guide id="8" pos="763" userDrawn="1">
          <p15:clr>
            <a:srgbClr val="9FCC3B"/>
          </p15:clr>
        </p15:guide>
        <p15:guide id="9" pos="14711" userDrawn="1">
          <p15:clr>
            <a:srgbClr val="FDE53C"/>
          </p15:clr>
        </p15:guide>
        <p15:guide id="10" pos="14597" userDrawn="1">
          <p15:clr>
            <a:srgbClr val="9FCC3B"/>
          </p15:clr>
        </p15:guide>
        <p15:guide id="11" pos="11139" userDrawn="1">
          <p15:clr>
            <a:srgbClr val="9FCC3B"/>
          </p15:clr>
        </p15:guide>
        <p15:guide id="12" pos="4217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C8F60C0-9AA1-1C46-ABDA-56787357D1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32" y="722197"/>
            <a:ext cx="2133600" cy="35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55" y="643094"/>
            <a:ext cx="377827" cy="329364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586663" y="13106308"/>
            <a:ext cx="407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b="0" i="0" kern="1200" dirty="0">
                <a:ln>
                  <a:noFill/>
                </a:ln>
                <a:solidFill>
                  <a:schemeClr val="bg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</a:t>
            </a:r>
            <a:endParaRPr lang="de-DE" sz="2400" b="0" i="0" dirty="0">
              <a:ln>
                <a:noFill/>
              </a:ln>
              <a:solidFill>
                <a:schemeClr val="bg1"/>
              </a:solidFill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2677778" y="13106308"/>
            <a:ext cx="185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400" b="0" i="0" kern="1200">
                <a:ln>
                  <a:noFill/>
                </a:ln>
                <a:solidFill>
                  <a:schemeClr val="bg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2400" b="0" i="0" kern="1200" smtClean="0">
                <a:ln>
                  <a:noFill/>
                </a:ln>
                <a:solidFill>
                  <a:schemeClr val="bg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‹Nr.›</a:t>
            </a:fld>
            <a:endParaRPr lang="de-DE" sz="2400" b="0" i="0" dirty="0">
              <a:ln>
                <a:noFill/>
              </a:ln>
              <a:solidFill>
                <a:schemeClr val="bg1"/>
              </a:solidFill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12196762" y="13178974"/>
            <a:ext cx="0" cy="290286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75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1">
          <p15:clr>
            <a:srgbClr val="F26B43"/>
          </p15:clr>
        </p15:guide>
        <p15:guide id="2" pos="423">
          <p15:clr>
            <a:srgbClr val="F26B43"/>
          </p15:clr>
        </p15:guide>
        <p15:guide id="3" pos="14938">
          <p15:clr>
            <a:srgbClr val="F26B43"/>
          </p15:clr>
        </p15:guide>
        <p15:guide id="4" orient="horz" pos="8130">
          <p15:clr>
            <a:srgbClr val="F26B43"/>
          </p15:clr>
        </p15:guide>
        <p15:guide id="5" orient="horz" pos="396">
          <p15:clr>
            <a:srgbClr val="F26B43"/>
          </p15:clr>
        </p15:guide>
        <p15:guide id="6" pos="7680">
          <p15:clr>
            <a:srgbClr val="F26B43"/>
          </p15:clr>
        </p15:guide>
        <p15:guide id="7" pos="649">
          <p15:clr>
            <a:srgbClr val="F26B43"/>
          </p15:clr>
        </p15:guide>
        <p15:guide id="8" pos="763">
          <p15:clr>
            <a:srgbClr val="F26B43"/>
          </p15:clr>
        </p15:guide>
        <p15:guide id="9" pos="14711">
          <p15:clr>
            <a:srgbClr val="F26B43"/>
          </p15:clr>
        </p15:guide>
        <p15:guide id="10" pos="1459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5DEA3C-1737-044B-BED4-329EB9AB77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005" y="725109"/>
            <a:ext cx="2133600" cy="35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55" y="643094"/>
            <a:ext cx="377827" cy="329364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586663" y="13106308"/>
            <a:ext cx="407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b="0" i="0" kern="1200" dirty="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</a:t>
            </a:r>
            <a:endParaRPr lang="de-DE" sz="2400" b="0" i="0" dirty="0">
              <a:ln>
                <a:noFill/>
              </a:ln>
              <a:solidFill>
                <a:schemeClr val="tx1"/>
              </a:solidFill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2677778" y="13106308"/>
            <a:ext cx="185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400" b="0" i="0" kern="120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2400" b="0" i="0" kern="1200" smtClean="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‹Nr.›</a:t>
            </a:fld>
            <a:endParaRPr lang="de-DE" sz="2400" b="0" i="0" dirty="0">
              <a:ln>
                <a:noFill/>
              </a:ln>
              <a:solidFill>
                <a:schemeClr val="tx1"/>
              </a:solidFill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12196762" y="13178974"/>
            <a:ext cx="0" cy="290286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6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1">
          <p15:clr>
            <a:srgbClr val="F26B43"/>
          </p15:clr>
        </p15:guide>
        <p15:guide id="2" pos="423">
          <p15:clr>
            <a:srgbClr val="F26B43"/>
          </p15:clr>
        </p15:guide>
        <p15:guide id="3" pos="14938">
          <p15:clr>
            <a:srgbClr val="F26B43"/>
          </p15:clr>
        </p15:guide>
        <p15:guide id="4" orient="horz" pos="8130">
          <p15:clr>
            <a:srgbClr val="F26B43"/>
          </p15:clr>
        </p15:guide>
        <p15:guide id="5" orient="horz" pos="396">
          <p15:clr>
            <a:srgbClr val="F26B43"/>
          </p15:clr>
        </p15:guide>
        <p15:guide id="6" pos="7680">
          <p15:clr>
            <a:srgbClr val="F26B43"/>
          </p15:clr>
        </p15:guide>
        <p15:guide id="7" pos="649">
          <p15:clr>
            <a:srgbClr val="F26B43"/>
          </p15:clr>
        </p15:guide>
        <p15:guide id="8" pos="763">
          <p15:clr>
            <a:srgbClr val="F26B43"/>
          </p15:clr>
        </p15:guide>
        <p15:guide id="9" pos="14711">
          <p15:clr>
            <a:srgbClr val="F26B43"/>
          </p15:clr>
        </p15:guide>
        <p15:guide id="10" pos="1459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1F3A4E-42DA-1945-A790-5E582AE5DC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005" y="725109"/>
            <a:ext cx="2133600" cy="35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55" y="643094"/>
            <a:ext cx="377827" cy="329364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586663" y="13106308"/>
            <a:ext cx="407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b="0" i="0" kern="1200" dirty="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</a:t>
            </a:r>
            <a:endParaRPr lang="de-DE" sz="2400" b="0" i="0" dirty="0">
              <a:ln>
                <a:noFill/>
              </a:ln>
              <a:solidFill>
                <a:schemeClr val="tx1"/>
              </a:solidFill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2677778" y="13106308"/>
            <a:ext cx="185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400" b="0" i="0" kern="120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2400" b="0" i="0" kern="1200" smtClean="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‹Nr.›</a:t>
            </a:fld>
            <a:endParaRPr lang="de-DE" sz="2400" b="0" i="0" dirty="0">
              <a:ln>
                <a:noFill/>
              </a:ln>
              <a:solidFill>
                <a:schemeClr val="tx1"/>
              </a:solidFill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12196762" y="13178974"/>
            <a:ext cx="0" cy="290286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396CE9D-55F9-934A-AADA-91B454CE56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55" y="643094"/>
            <a:ext cx="377827" cy="32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3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1">
          <p15:clr>
            <a:srgbClr val="F26B43"/>
          </p15:clr>
        </p15:guide>
        <p15:guide id="2" pos="423">
          <p15:clr>
            <a:srgbClr val="F26B43"/>
          </p15:clr>
        </p15:guide>
        <p15:guide id="3" pos="14938">
          <p15:clr>
            <a:srgbClr val="F26B43"/>
          </p15:clr>
        </p15:guide>
        <p15:guide id="4" orient="horz" pos="8130">
          <p15:clr>
            <a:srgbClr val="F26B43"/>
          </p15:clr>
        </p15:guide>
        <p15:guide id="5" orient="horz" pos="396">
          <p15:clr>
            <a:srgbClr val="F26B43"/>
          </p15:clr>
        </p15:guide>
        <p15:guide id="6" pos="7680">
          <p15:clr>
            <a:srgbClr val="F26B43"/>
          </p15:clr>
        </p15:guide>
        <p15:guide id="7" pos="649">
          <p15:clr>
            <a:srgbClr val="F26B43"/>
          </p15:clr>
        </p15:guide>
        <p15:guide id="8" pos="763">
          <p15:clr>
            <a:srgbClr val="F26B43"/>
          </p15:clr>
        </p15:guide>
        <p15:guide id="9" pos="14711">
          <p15:clr>
            <a:srgbClr val="F26B43"/>
          </p15:clr>
        </p15:guide>
        <p15:guide id="10" pos="14597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79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6B561DD-F71F-3347-B688-6980F263A67A}"/>
              </a:ext>
            </a:extLst>
          </p:cNvPr>
          <p:cNvGrpSpPr/>
          <p:nvPr userDrawn="1"/>
        </p:nvGrpSpPr>
        <p:grpSpPr>
          <a:xfrm>
            <a:off x="0" y="1785470"/>
            <a:ext cx="24384000" cy="11930529"/>
            <a:chOff x="0" y="1803400"/>
            <a:chExt cx="24384000" cy="11912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06B290-E969-3E48-BE6D-B2EFF2469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1803400"/>
              <a:ext cx="24384000" cy="119126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AC44D3-C4E3-B641-9855-D10A83F0B976}"/>
                </a:ext>
              </a:extLst>
            </p:cNvPr>
            <p:cNvSpPr/>
            <p:nvPr/>
          </p:nvSpPr>
          <p:spPr>
            <a:xfrm>
              <a:off x="0" y="1803400"/>
              <a:ext cx="24361775" cy="11912600"/>
            </a:xfrm>
            <a:prstGeom prst="rect">
              <a:avLst/>
            </a:prstGeom>
            <a:solidFill>
              <a:schemeClr val="accent5">
                <a:alpha val="7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2F306D7D-DA3C-3D47-BE1A-55DBCDE58C25}"/>
              </a:ext>
            </a:extLst>
          </p:cNvPr>
          <p:cNvSpPr/>
          <p:nvPr userDrawn="1"/>
        </p:nvSpPr>
        <p:spPr>
          <a:xfrm rot="10800000">
            <a:off x="23846969" y="-2"/>
            <a:ext cx="537025" cy="44994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7C9F48-44C9-3C44-A78F-87674097C908}"/>
              </a:ext>
            </a:extLst>
          </p:cNvPr>
          <p:cNvSpPr/>
          <p:nvPr userDrawn="1"/>
        </p:nvSpPr>
        <p:spPr>
          <a:xfrm>
            <a:off x="0" y="-3"/>
            <a:ext cx="24384000" cy="18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C8F60C0-9AA1-1C46-ABDA-56787357D1A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89832" y="722197"/>
            <a:ext cx="2133600" cy="35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955" y="643094"/>
            <a:ext cx="377827" cy="329364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586663" y="13106308"/>
            <a:ext cx="407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b="0" i="0" kern="1200" dirty="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</a:t>
            </a:r>
            <a:endParaRPr lang="de-DE" sz="2400" b="0" i="0" dirty="0">
              <a:ln>
                <a:noFill/>
              </a:ln>
              <a:solidFill>
                <a:schemeClr val="tx1"/>
              </a:solidFill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2677778" y="13106308"/>
            <a:ext cx="185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400" b="0" i="0" kern="120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2400" b="0" i="0" kern="1200" smtClean="0">
                <a:ln>
                  <a:noFill/>
                </a:ln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‹Nr.›</a:t>
            </a:fld>
            <a:endParaRPr lang="de-DE" sz="2400" b="0" i="0" dirty="0">
              <a:ln>
                <a:noFill/>
              </a:ln>
              <a:solidFill>
                <a:schemeClr val="tx1"/>
              </a:solidFill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12196762" y="13178974"/>
            <a:ext cx="0" cy="290286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59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1">
          <p15:clr>
            <a:srgbClr val="F26B43"/>
          </p15:clr>
        </p15:guide>
        <p15:guide id="2" pos="423">
          <p15:clr>
            <a:srgbClr val="F26B43"/>
          </p15:clr>
        </p15:guide>
        <p15:guide id="3" pos="14938">
          <p15:clr>
            <a:srgbClr val="F26B43"/>
          </p15:clr>
        </p15:guide>
        <p15:guide id="4" orient="horz" pos="8130">
          <p15:clr>
            <a:srgbClr val="F26B43"/>
          </p15:clr>
        </p15:guide>
        <p15:guide id="5" orient="horz" pos="396">
          <p15:clr>
            <a:srgbClr val="F26B43"/>
          </p15:clr>
        </p15:guide>
        <p15:guide id="6" pos="7680">
          <p15:clr>
            <a:srgbClr val="F26B43"/>
          </p15:clr>
        </p15:guide>
        <p15:guide id="7" pos="649">
          <p15:clr>
            <a:srgbClr val="F26B43"/>
          </p15:clr>
        </p15:guide>
        <p15:guide id="8" pos="763">
          <p15:clr>
            <a:srgbClr val="F26B43"/>
          </p15:clr>
        </p15:guide>
        <p15:guide id="9" pos="14711">
          <p15:clr>
            <a:srgbClr val="F26B43"/>
          </p15:clr>
        </p15:guide>
        <p15:guide id="10" pos="145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322AE4-D6AC-5942-8F85-C255D7BB0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3" name="Rectangle 9"/>
          <p:cNvSpPr/>
          <p:nvPr/>
        </p:nvSpPr>
        <p:spPr>
          <a:xfrm>
            <a:off x="-7546" y="0"/>
            <a:ext cx="6614160" cy="13716000"/>
          </a:xfrm>
          <a:custGeom>
            <a:avLst/>
            <a:gdLst>
              <a:gd name="connsiteX0" fmla="*/ 0 w 6609806"/>
              <a:gd name="connsiteY0" fmla="*/ 0 h 13716000"/>
              <a:gd name="connsiteX1" fmla="*/ 6609806 w 6609806"/>
              <a:gd name="connsiteY1" fmla="*/ 0 h 13716000"/>
              <a:gd name="connsiteX2" fmla="*/ 6609806 w 6609806"/>
              <a:gd name="connsiteY2" fmla="*/ 13716000 h 13716000"/>
              <a:gd name="connsiteX3" fmla="*/ 0 w 6609806"/>
              <a:gd name="connsiteY3" fmla="*/ 13716000 h 13716000"/>
              <a:gd name="connsiteX4" fmla="*/ 0 w 6609806"/>
              <a:gd name="connsiteY4" fmla="*/ 0 h 13716000"/>
              <a:gd name="connsiteX0" fmla="*/ 0 w 6609806"/>
              <a:gd name="connsiteY0" fmla="*/ 0 h 13716000"/>
              <a:gd name="connsiteX1" fmla="*/ 5410200 w 6609806"/>
              <a:gd name="connsiteY1" fmla="*/ 0 h 13716000"/>
              <a:gd name="connsiteX2" fmla="*/ 6609806 w 6609806"/>
              <a:gd name="connsiteY2" fmla="*/ 0 h 13716000"/>
              <a:gd name="connsiteX3" fmla="*/ 6609806 w 6609806"/>
              <a:gd name="connsiteY3" fmla="*/ 13716000 h 13716000"/>
              <a:gd name="connsiteX4" fmla="*/ 0 w 6609806"/>
              <a:gd name="connsiteY4" fmla="*/ 13716000 h 13716000"/>
              <a:gd name="connsiteX5" fmla="*/ 0 w 6609806"/>
              <a:gd name="connsiteY5" fmla="*/ 0 h 13716000"/>
              <a:gd name="connsiteX0" fmla="*/ 0 w 6614160"/>
              <a:gd name="connsiteY0" fmla="*/ 0 h 13716000"/>
              <a:gd name="connsiteX1" fmla="*/ 5410200 w 6614160"/>
              <a:gd name="connsiteY1" fmla="*/ 0 h 13716000"/>
              <a:gd name="connsiteX2" fmla="*/ 6609806 w 6614160"/>
              <a:gd name="connsiteY2" fmla="*/ 0 h 13716000"/>
              <a:gd name="connsiteX3" fmla="*/ 6614160 w 6614160"/>
              <a:gd name="connsiteY3" fmla="*/ 975360 h 13716000"/>
              <a:gd name="connsiteX4" fmla="*/ 6609806 w 6614160"/>
              <a:gd name="connsiteY4" fmla="*/ 13716000 h 13716000"/>
              <a:gd name="connsiteX5" fmla="*/ 0 w 6614160"/>
              <a:gd name="connsiteY5" fmla="*/ 13716000 h 13716000"/>
              <a:gd name="connsiteX6" fmla="*/ 0 w 6614160"/>
              <a:gd name="connsiteY6" fmla="*/ 0 h 13716000"/>
              <a:gd name="connsiteX0" fmla="*/ 0 w 6614160"/>
              <a:gd name="connsiteY0" fmla="*/ 0 h 13716000"/>
              <a:gd name="connsiteX1" fmla="*/ 5410200 w 6614160"/>
              <a:gd name="connsiteY1" fmla="*/ 0 h 13716000"/>
              <a:gd name="connsiteX2" fmla="*/ 6614160 w 6614160"/>
              <a:gd name="connsiteY2" fmla="*/ 975360 h 13716000"/>
              <a:gd name="connsiteX3" fmla="*/ 6609806 w 6614160"/>
              <a:gd name="connsiteY3" fmla="*/ 13716000 h 13716000"/>
              <a:gd name="connsiteX4" fmla="*/ 0 w 6614160"/>
              <a:gd name="connsiteY4" fmla="*/ 13716000 h 13716000"/>
              <a:gd name="connsiteX5" fmla="*/ 0 w 6614160"/>
              <a:gd name="connsiteY5" fmla="*/ 0 h 13716000"/>
              <a:gd name="connsiteX0" fmla="*/ 0 w 6614160"/>
              <a:gd name="connsiteY0" fmla="*/ 0 h 13716000"/>
              <a:gd name="connsiteX1" fmla="*/ 5410200 w 6614160"/>
              <a:gd name="connsiteY1" fmla="*/ 0 h 13716000"/>
              <a:gd name="connsiteX2" fmla="*/ 6614160 w 6614160"/>
              <a:gd name="connsiteY2" fmla="*/ 1312245 h 13716000"/>
              <a:gd name="connsiteX3" fmla="*/ 6609806 w 6614160"/>
              <a:gd name="connsiteY3" fmla="*/ 13716000 h 13716000"/>
              <a:gd name="connsiteX4" fmla="*/ 0 w 6614160"/>
              <a:gd name="connsiteY4" fmla="*/ 13716000 h 13716000"/>
              <a:gd name="connsiteX5" fmla="*/ 0 w 661416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4160" h="13716000">
                <a:moveTo>
                  <a:pt x="0" y="0"/>
                </a:moveTo>
                <a:lnTo>
                  <a:pt x="5410200" y="0"/>
                </a:lnTo>
                <a:lnTo>
                  <a:pt x="6614160" y="1312245"/>
                </a:lnTo>
                <a:cubicBezTo>
                  <a:pt x="6612709" y="5559125"/>
                  <a:pt x="6611257" y="9469120"/>
                  <a:pt x="6609806" y="13716000"/>
                </a:cubicBez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9322" y="7531158"/>
            <a:ext cx="53515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spc="100" dirty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rPr>
              <a:t>CONFERENCE APPLICATION</a:t>
            </a:r>
          </a:p>
          <a:p>
            <a:pPr algn="ctr"/>
            <a:endParaRPr lang="de-DE" sz="3600" spc="100" dirty="0">
              <a:solidFill>
                <a:schemeClr val="bg1"/>
              </a:solidFill>
              <a:latin typeface="DIN Next LT Pro Condensed" charset="0"/>
              <a:ea typeface="DIN Next LT Pro Condensed" charset="0"/>
              <a:cs typeface="DIN Next LT Pro Condensed" charset="0"/>
            </a:endParaRPr>
          </a:p>
          <a:p>
            <a:pPr algn="ctr"/>
            <a:r>
              <a:rPr lang="de-DE" sz="3600" spc="100" dirty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rPr>
              <a:t>PAC 2020</a:t>
            </a:r>
            <a:endParaRPr lang="en-US" sz="6600" spc="100" dirty="0">
              <a:solidFill>
                <a:schemeClr val="bg1"/>
              </a:solidFill>
              <a:latin typeface="DIN Next LT Pro Condensed" charset="0"/>
              <a:ea typeface="DIN Next LT Pro Condensed" charset="0"/>
              <a:cs typeface="DIN Next LT Pro Condensed" charset="0"/>
            </a:endParaRPr>
          </a:p>
          <a:p>
            <a:pPr algn="ctr"/>
            <a:endParaRPr lang="en-GB" sz="6600" spc="100" dirty="0">
              <a:solidFill>
                <a:schemeClr val="bg1"/>
              </a:solidFill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29322" y="6845246"/>
            <a:ext cx="535155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FA380E1-AA0F-6746-8A43-6778A086E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7" y="5192034"/>
            <a:ext cx="5377034" cy="90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60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406BDA3-6520-1847-8613-5E0758E79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PERSISTENCE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F474DF-99C5-EA40-9092-803C8A1B3F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250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0138530-8327-FB41-942D-DBF26A0047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NEO4J</a:t>
            </a:r>
          </a:p>
          <a:p>
            <a:pPr>
              <a:lnSpc>
                <a:spcPct val="150000"/>
              </a:lnSpc>
            </a:pPr>
            <a:r>
              <a:rPr lang="de-DE" dirty="0"/>
              <a:t>Graph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pPr lvl="1"/>
            <a:r>
              <a:rPr lang="de-DE" dirty="0"/>
              <a:t>Nodes</a:t>
            </a:r>
          </a:p>
          <a:p>
            <a:pPr lvl="1"/>
            <a:r>
              <a:rPr lang="de-DE" dirty="0"/>
              <a:t>Relations</a:t>
            </a:r>
          </a:p>
          <a:p>
            <a:pPr>
              <a:lnSpc>
                <a:spcPct val="150000"/>
              </a:lnSpc>
            </a:pPr>
            <a:r>
              <a:rPr lang="de-DE" dirty="0"/>
              <a:t>Advantages</a:t>
            </a:r>
          </a:p>
          <a:p>
            <a:pPr lvl="1"/>
            <a:r>
              <a:rPr lang="de-DE" dirty="0" err="1"/>
              <a:t>Flexibility</a:t>
            </a:r>
            <a:endParaRPr lang="de-DE" dirty="0"/>
          </a:p>
          <a:p>
            <a:pPr lvl="1"/>
            <a:r>
              <a:rPr lang="de-DE" dirty="0"/>
              <a:t>Performance</a:t>
            </a:r>
          </a:p>
          <a:p>
            <a:r>
              <a:rPr lang="de-DE" dirty="0"/>
              <a:t>Version</a:t>
            </a:r>
          </a:p>
          <a:p>
            <a:pPr lvl="1"/>
            <a:r>
              <a:rPr lang="de-DE" dirty="0"/>
              <a:t>4.0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D2DF97-C8E3-A64A-921E-4342213F8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PLACE FOR DATA</a:t>
            </a:r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CD0CFFAD-74C1-9747-B805-477417849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0607" y="2573339"/>
            <a:ext cx="4261880" cy="426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5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77BEF93-6CA8-B94E-BCEC-99858F0FE8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FRONTEND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84D12A-11F5-2B40-8310-E5AA4C5A64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863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A818A87-CCC8-934D-B9CF-1CD37D377B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Web Frontend</a:t>
            </a:r>
          </a:p>
          <a:p>
            <a:r>
              <a:rPr lang="en-GB" dirty="0"/>
              <a:t>Current</a:t>
            </a:r>
            <a:r>
              <a:rPr lang="de-DE" dirty="0"/>
              <a:t> Frameworks</a:t>
            </a:r>
          </a:p>
          <a:p>
            <a:pPr lvl="1"/>
            <a:r>
              <a:rPr lang="de-DE" dirty="0"/>
              <a:t>Angular</a:t>
            </a:r>
          </a:p>
          <a:p>
            <a:pPr lvl="1"/>
            <a:r>
              <a:rPr lang="de-DE" dirty="0" err="1"/>
              <a:t>Vue.js</a:t>
            </a:r>
            <a:endParaRPr lang="de-DE" dirty="0"/>
          </a:p>
          <a:p>
            <a:pPr lvl="1"/>
            <a:r>
              <a:rPr lang="de-DE" dirty="0" err="1"/>
              <a:t>React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err="1"/>
              <a:t>Why</a:t>
            </a:r>
            <a:r>
              <a:rPr lang="de-DE" dirty="0"/>
              <a:t> Angular?</a:t>
            </a:r>
          </a:p>
          <a:p>
            <a:pPr lvl="1"/>
            <a:r>
              <a:rPr lang="de-DE" dirty="0"/>
              <a:t>Features</a:t>
            </a:r>
          </a:p>
          <a:p>
            <a:pPr lvl="1"/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, </a:t>
            </a:r>
            <a:r>
              <a:rPr lang="de-DE" dirty="0" err="1"/>
              <a:t>resources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D05009-5C32-1246-80DD-C9FC91A99B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APPLICATION FRONTEND</a:t>
            </a:r>
          </a:p>
        </p:txBody>
      </p:sp>
      <p:sp>
        <p:nvSpPr>
          <p:cNvPr id="4" name="Wolke 3">
            <a:extLst>
              <a:ext uri="{FF2B5EF4-FFF2-40B4-BE49-F238E27FC236}">
                <a16:creationId xmlns:a16="http://schemas.microsoft.com/office/drawing/2014/main" id="{1ED8E9A2-D639-A842-8E65-D708C3164980}"/>
              </a:ext>
            </a:extLst>
          </p:cNvPr>
          <p:cNvSpPr/>
          <p:nvPr/>
        </p:nvSpPr>
        <p:spPr>
          <a:xfrm>
            <a:off x="10873947" y="3015049"/>
            <a:ext cx="11170508" cy="5115697"/>
          </a:xfrm>
          <a:prstGeom prst="cloud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500" dirty="0"/>
              <a:t>Angular</a:t>
            </a:r>
            <a:endParaRPr lang="de-DE" dirty="0"/>
          </a:p>
        </p:txBody>
      </p:sp>
      <p:pic>
        <p:nvPicPr>
          <p:cNvPr id="6" name="Grafik 5" descr="Ein Bild, das Schild, draußen, Ende, Text enthält.&#10;&#10;Automatisch generierte Beschreibung">
            <a:extLst>
              <a:ext uri="{FF2B5EF4-FFF2-40B4-BE49-F238E27FC236}">
                <a16:creationId xmlns:a16="http://schemas.microsoft.com/office/drawing/2014/main" id="{E772AB6D-C518-2F46-93C3-87239B4AA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987" y="3790606"/>
            <a:ext cx="2754355" cy="275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2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6B8B3A-812D-6C43-B5A0-2F771C904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BIG PICTURE</a:t>
            </a:r>
          </a:p>
        </p:txBody>
      </p:sp>
      <p:sp>
        <p:nvSpPr>
          <p:cNvPr id="4" name="Zylinder 3">
            <a:extLst>
              <a:ext uri="{FF2B5EF4-FFF2-40B4-BE49-F238E27FC236}">
                <a16:creationId xmlns:a16="http://schemas.microsoft.com/office/drawing/2014/main" id="{E684F38C-A489-DA44-BC54-352B9FD34EC6}"/>
              </a:ext>
            </a:extLst>
          </p:cNvPr>
          <p:cNvSpPr/>
          <p:nvPr/>
        </p:nvSpPr>
        <p:spPr>
          <a:xfrm>
            <a:off x="19020970" y="5643155"/>
            <a:ext cx="3317966" cy="2795451"/>
          </a:xfrm>
          <a:prstGeom prst="can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1926021-ED86-464D-AD66-CC63BB146015}"/>
              </a:ext>
            </a:extLst>
          </p:cNvPr>
          <p:cNvSpPr txBox="1"/>
          <p:nvPr/>
        </p:nvSpPr>
        <p:spPr>
          <a:xfrm>
            <a:off x="19582673" y="8934994"/>
            <a:ext cx="2194560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NEO4J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8079BF67-D193-4B45-A60B-CC203508071B}"/>
              </a:ext>
            </a:extLst>
          </p:cNvPr>
          <p:cNvSpPr/>
          <p:nvPr/>
        </p:nvSpPr>
        <p:spPr>
          <a:xfrm>
            <a:off x="11416940" y="2978331"/>
            <a:ext cx="4844552" cy="148916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de-DE" dirty="0" err="1"/>
              <a:t>location</a:t>
            </a:r>
            <a:r>
              <a:rPr lang="de-DE" dirty="0"/>
              <a:t>-service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5ED99BAB-6895-9941-B875-E34CE828B315}"/>
              </a:ext>
            </a:extLst>
          </p:cNvPr>
          <p:cNvSpPr/>
          <p:nvPr/>
        </p:nvSpPr>
        <p:spPr>
          <a:xfrm>
            <a:off x="11416939" y="8092031"/>
            <a:ext cx="4845600" cy="148916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de-DE" dirty="0" err="1"/>
              <a:t>person</a:t>
            </a:r>
            <a:r>
              <a:rPr lang="de-DE" dirty="0"/>
              <a:t>-service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344F1533-2AAE-E74F-ADB3-2068B7EF7E27}"/>
              </a:ext>
            </a:extLst>
          </p:cNvPr>
          <p:cNvSpPr/>
          <p:nvPr/>
        </p:nvSpPr>
        <p:spPr>
          <a:xfrm>
            <a:off x="11416938" y="10648881"/>
            <a:ext cx="4845600" cy="148916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de-DE" dirty="0"/>
              <a:t>talk-service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A5D26D49-DAF9-CD46-BA11-448115C8238A}"/>
              </a:ext>
            </a:extLst>
          </p:cNvPr>
          <p:cNvSpPr/>
          <p:nvPr/>
        </p:nvSpPr>
        <p:spPr>
          <a:xfrm>
            <a:off x="11416938" y="5535181"/>
            <a:ext cx="4845600" cy="148916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10" name="Gefaltete Ecke 9">
            <a:extLst>
              <a:ext uri="{FF2B5EF4-FFF2-40B4-BE49-F238E27FC236}">
                <a16:creationId xmlns:a16="http://schemas.microsoft.com/office/drawing/2014/main" id="{09016427-FB5B-C44C-A5DE-9B42BA11F7C9}"/>
              </a:ext>
            </a:extLst>
          </p:cNvPr>
          <p:cNvSpPr/>
          <p:nvPr/>
        </p:nvSpPr>
        <p:spPr>
          <a:xfrm>
            <a:off x="3586484" y="5643155"/>
            <a:ext cx="3239589" cy="2795451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Angular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6C247C4-115B-BC47-9A96-584902FEAAE3}"/>
              </a:ext>
            </a:extLst>
          </p:cNvPr>
          <p:cNvSpPr/>
          <p:nvPr/>
        </p:nvSpPr>
        <p:spPr>
          <a:xfrm>
            <a:off x="2612575" y="2664823"/>
            <a:ext cx="5799908" cy="947322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de-DE" dirty="0">
                <a:solidFill>
                  <a:schemeClr val="accent3"/>
                </a:solidFill>
              </a:rPr>
              <a:t>Frontend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2A6AB14-D55C-DC4F-B3FD-6F94DE1BDB9D}"/>
              </a:ext>
            </a:extLst>
          </p:cNvPr>
          <p:cNvSpPr/>
          <p:nvPr/>
        </p:nvSpPr>
        <p:spPr>
          <a:xfrm>
            <a:off x="10476411" y="2121388"/>
            <a:ext cx="12592593" cy="1047120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de-DE" dirty="0">
                <a:solidFill>
                  <a:schemeClr val="accent3"/>
                </a:solidFill>
              </a:rPr>
              <a:t>Backend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E39FBA4-2432-5C4C-8EB2-30FA79852663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6826073" y="3722914"/>
            <a:ext cx="4590867" cy="3317967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FFE1DE-AD78-0148-985E-DC646C928B3C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6826073" y="6279764"/>
            <a:ext cx="4590865" cy="761117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45D929D-3D94-F743-A2C8-6B5C75F53E49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6826073" y="7040881"/>
            <a:ext cx="4590866" cy="1795733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C28F019-113D-E649-AB63-9CFF5ABF07B2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6826073" y="7040881"/>
            <a:ext cx="4590865" cy="4352583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886D6C5-CF50-E74D-8117-E05BBCB8CC0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6261492" y="3722914"/>
            <a:ext cx="2759478" cy="3427716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D388F5-CB85-B046-B7CE-9895417B65CA}"/>
              </a:ext>
            </a:extLst>
          </p:cNvPr>
          <p:cNvCxnSpPr>
            <a:cxnSpLocks/>
            <a:stCxn id="9" idx="3"/>
            <a:endCxn id="4" idx="2"/>
          </p:cNvCxnSpPr>
          <p:nvPr/>
        </p:nvCxnSpPr>
        <p:spPr>
          <a:xfrm>
            <a:off x="16262538" y="6279764"/>
            <a:ext cx="2758432" cy="761117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88293E9-AFDC-B04B-9A05-BB00CE019CEB}"/>
              </a:ext>
            </a:extLst>
          </p:cNvPr>
          <p:cNvCxnSpPr>
            <a:cxnSpLocks/>
            <a:stCxn id="7" idx="3"/>
            <a:endCxn id="4" idx="2"/>
          </p:cNvCxnSpPr>
          <p:nvPr/>
        </p:nvCxnSpPr>
        <p:spPr>
          <a:xfrm flipV="1">
            <a:off x="16262539" y="7040881"/>
            <a:ext cx="2758431" cy="1795733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7FE64588-F8AF-5443-9690-DE3C267EDF11}"/>
              </a:ext>
            </a:extLst>
          </p:cNvPr>
          <p:cNvCxnSpPr>
            <a:cxnSpLocks/>
            <a:stCxn id="8" idx="3"/>
            <a:endCxn id="4" idx="2"/>
          </p:cNvCxnSpPr>
          <p:nvPr/>
        </p:nvCxnSpPr>
        <p:spPr>
          <a:xfrm flipV="1">
            <a:off x="16262538" y="7040881"/>
            <a:ext cx="2758432" cy="4352583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9" name="Grafik 38" descr="Benutzer">
            <a:extLst>
              <a:ext uri="{FF2B5EF4-FFF2-40B4-BE49-F238E27FC236}">
                <a16:creationId xmlns:a16="http://schemas.microsoft.com/office/drawing/2014/main" id="{39442AA4-F165-8D42-A5C6-E26DE81A1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17476"/>
            <a:ext cx="2246808" cy="2246808"/>
          </a:xfrm>
          <a:prstGeom prst="rect">
            <a:avLst/>
          </a:prstGeom>
        </p:spPr>
      </p:pic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0C00E657-F753-BC48-BED6-8BCBE7CE36CC}"/>
              </a:ext>
            </a:extLst>
          </p:cNvPr>
          <p:cNvCxnSpPr>
            <a:cxnSpLocks/>
            <a:stCxn id="39" idx="3"/>
            <a:endCxn id="10" idx="1"/>
          </p:cNvCxnSpPr>
          <p:nvPr/>
        </p:nvCxnSpPr>
        <p:spPr>
          <a:xfrm>
            <a:off x="2246808" y="7040880"/>
            <a:ext cx="1339676" cy="1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Grafik 12" descr="Ein Bild, das Schild, draußen, Ende, Text enthält.&#10;&#10;Automatisch generierte Beschreibung">
            <a:extLst>
              <a:ext uri="{FF2B5EF4-FFF2-40B4-BE49-F238E27FC236}">
                <a16:creationId xmlns:a16="http://schemas.microsoft.com/office/drawing/2014/main" id="{C2FA4E99-C9A7-364C-9A3E-12654D0BC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162" y="3245752"/>
            <a:ext cx="1587500" cy="1587500"/>
          </a:xfrm>
          <a:prstGeom prst="rect">
            <a:avLst/>
          </a:prstGeom>
        </p:spPr>
      </p:pic>
      <p:pic>
        <p:nvPicPr>
          <p:cNvPr id="17" name="Grafik 16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34B7A66-CC7B-ED48-ADB5-85B9F6ADA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406" y="6504531"/>
            <a:ext cx="1587500" cy="15875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7D5C2F4-6201-8345-85E3-0E8DFBBDDF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9251" y="3245752"/>
            <a:ext cx="1144263" cy="102744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886EDC8-2C62-6649-BE11-F4930A765C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9251" y="5767361"/>
            <a:ext cx="1144263" cy="102744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DCA39CE-722B-0940-B16A-7E1009F4C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3604" y="8421274"/>
            <a:ext cx="1144263" cy="102744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8032EB04-C2BC-8F43-BFFC-1AC108BEAB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9251" y="10879744"/>
            <a:ext cx="1144263" cy="102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5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8314C0A-8DC7-5D48-9B70-606539622C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DEVELOPMENT ENVIRONMENT AND INFRASTRUCTURE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C7CBC6-4B41-A441-9ADD-6EFEAEC4D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24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F6DC81B-22D8-1948-B0A4-2D34E539F7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Development </a:t>
            </a:r>
            <a:r>
              <a:rPr lang="de-DE" dirty="0" err="1"/>
              <a:t>Entvironment</a:t>
            </a:r>
            <a:endParaRPr lang="de-DE" dirty="0"/>
          </a:p>
          <a:p>
            <a:pPr lvl="1"/>
            <a:r>
              <a:rPr lang="de-DE" dirty="0"/>
              <a:t>IDE</a:t>
            </a:r>
          </a:p>
          <a:p>
            <a:pPr lvl="2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restrictions</a:t>
            </a:r>
            <a:r>
              <a:rPr lang="de-DE" dirty="0"/>
              <a:t>, but</a:t>
            </a:r>
          </a:p>
          <a:p>
            <a:pPr lvl="2"/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conventions</a:t>
            </a:r>
            <a:endParaRPr lang="de-DE" dirty="0"/>
          </a:p>
          <a:p>
            <a:pPr lvl="2"/>
            <a:r>
              <a:rPr lang="de-DE" dirty="0"/>
              <a:t>Common </a:t>
            </a:r>
            <a:r>
              <a:rPr lang="de-DE" dirty="0" err="1"/>
              <a:t>format</a:t>
            </a:r>
            <a:r>
              <a:rPr lang="de-DE" dirty="0"/>
              <a:t> </a:t>
            </a:r>
            <a:r>
              <a:rPr lang="de-DE" dirty="0" err="1"/>
              <a:t>template</a:t>
            </a:r>
            <a:endParaRPr lang="de-DE" dirty="0"/>
          </a:p>
          <a:p>
            <a:pPr lvl="1"/>
            <a:r>
              <a:rPr lang="de-DE" dirty="0"/>
              <a:t>Source Code 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(</a:t>
            </a:r>
            <a:r>
              <a:rPr lang="de-DE" dirty="0" err="1"/>
              <a:t>Bitbucket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Backend</a:t>
            </a:r>
          </a:p>
          <a:p>
            <a:pPr lvl="2"/>
            <a:r>
              <a:rPr lang="de-DE" dirty="0"/>
              <a:t>JDK 14 (</a:t>
            </a:r>
            <a:r>
              <a:rPr lang="de-DE" dirty="0" err="1"/>
              <a:t>OpenJDK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Spring Boot 2.2.7</a:t>
            </a:r>
          </a:p>
          <a:p>
            <a:pPr lvl="2"/>
            <a:r>
              <a:rPr lang="de-DE" dirty="0" err="1"/>
              <a:t>Maven</a:t>
            </a:r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44B1B9-6922-3B4F-AFA8-C9DCB874B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DEVELOPMENT ENVIRONMENT</a:t>
            </a:r>
          </a:p>
        </p:txBody>
      </p:sp>
      <p:pic>
        <p:nvPicPr>
          <p:cNvPr id="5" name="Grafik 4" descr="Ein Bild, das Uhr enthält.&#10;&#10;Automatisch generierte Beschreibung">
            <a:extLst>
              <a:ext uri="{FF2B5EF4-FFF2-40B4-BE49-F238E27FC236}">
                <a16:creationId xmlns:a16="http://schemas.microsoft.com/office/drawing/2014/main" id="{D6D7C71C-D7C8-C741-98B0-D5276E9E8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166" y="4112912"/>
            <a:ext cx="2425700" cy="2425700"/>
          </a:xfrm>
          <a:prstGeom prst="rect">
            <a:avLst/>
          </a:prstGeom>
        </p:spPr>
      </p:pic>
      <p:pic>
        <p:nvPicPr>
          <p:cNvPr id="7" name="Grafik 6" descr="Ein Bild, das Essen enthält.&#10;&#10;Automatisch generierte Beschreibung">
            <a:extLst>
              <a:ext uri="{FF2B5EF4-FFF2-40B4-BE49-F238E27FC236}">
                <a16:creationId xmlns:a16="http://schemas.microsoft.com/office/drawing/2014/main" id="{FD84C17D-CAB3-F04C-B7D6-B54C3987F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948" y="2185667"/>
            <a:ext cx="2450071" cy="245007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64D571F-016D-6045-ABBD-0308A9344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2216" y="5917306"/>
            <a:ext cx="2854068" cy="256268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84EC2C9-D66C-5447-885C-9A6CA2D0F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33874" y="9650347"/>
            <a:ext cx="4678342" cy="117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F6DC81B-22D8-1948-B0A4-2D34E539F7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Development </a:t>
            </a:r>
            <a:r>
              <a:rPr lang="de-DE" dirty="0" err="1"/>
              <a:t>Entvironment</a:t>
            </a:r>
            <a:endParaRPr lang="de-DE" dirty="0"/>
          </a:p>
          <a:p>
            <a:pPr lvl="1"/>
            <a:r>
              <a:rPr lang="de-DE" dirty="0"/>
              <a:t>Frontend</a:t>
            </a:r>
          </a:p>
          <a:p>
            <a:pPr lvl="2"/>
            <a:r>
              <a:rPr lang="de-DE" dirty="0"/>
              <a:t>Angular 9.1.6</a:t>
            </a:r>
          </a:p>
          <a:p>
            <a:pPr lvl="2"/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conventions</a:t>
            </a:r>
            <a:endParaRPr lang="de-DE" dirty="0"/>
          </a:p>
          <a:p>
            <a:pPr lvl="2"/>
            <a:r>
              <a:rPr lang="de-DE" dirty="0"/>
              <a:t>Common </a:t>
            </a:r>
            <a:r>
              <a:rPr lang="de-DE" dirty="0" err="1"/>
              <a:t>format</a:t>
            </a:r>
            <a:r>
              <a:rPr lang="de-DE" dirty="0"/>
              <a:t> </a:t>
            </a:r>
            <a:r>
              <a:rPr lang="de-DE" dirty="0" err="1"/>
              <a:t>template</a:t>
            </a:r>
            <a:endParaRPr lang="de-DE" dirty="0"/>
          </a:p>
          <a:p>
            <a:pPr lvl="1">
              <a:lnSpc>
                <a:spcPct val="150000"/>
              </a:lnSpc>
            </a:pPr>
            <a:r>
              <a:rPr lang="de-DE" dirty="0" err="1"/>
              <a:t>Minikube</a:t>
            </a:r>
            <a:endParaRPr lang="de-DE" dirty="0"/>
          </a:p>
          <a:p>
            <a:pPr lvl="2">
              <a:lnSpc>
                <a:spcPct val="150000"/>
              </a:lnSpc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tests</a:t>
            </a:r>
            <a:endParaRPr lang="de-DE" dirty="0"/>
          </a:p>
          <a:p>
            <a:pPr lvl="2">
              <a:lnSpc>
                <a:spcPct val="150000"/>
              </a:lnSpc>
            </a:pP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environment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44B1B9-6922-3B4F-AFA8-C9DCB874B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DEVELOPMENT ENVIRONMENT (2)</a:t>
            </a:r>
          </a:p>
        </p:txBody>
      </p:sp>
      <p:pic>
        <p:nvPicPr>
          <p:cNvPr id="5" name="Grafik 4" descr="Ein Bild, das Schild, draußen, Ende, Text enthält.&#10;&#10;Automatisch generierte Beschreibung">
            <a:extLst>
              <a:ext uri="{FF2B5EF4-FFF2-40B4-BE49-F238E27FC236}">
                <a16:creationId xmlns:a16="http://schemas.microsoft.com/office/drawing/2014/main" id="{5F13B595-F051-774E-877E-65819EFFB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817" y="2184228"/>
            <a:ext cx="3459670" cy="3459670"/>
          </a:xfrm>
          <a:prstGeom prst="rect">
            <a:avLst/>
          </a:prstGeom>
        </p:spPr>
      </p:pic>
      <p:pic>
        <p:nvPicPr>
          <p:cNvPr id="7" name="Grafik 6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F64D45D8-96B3-D549-862F-AA1D5AB9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621" y="6033009"/>
            <a:ext cx="5925065" cy="395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0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D3E0392-27E6-EA48-820F-0A7A934280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3" y="2573339"/>
            <a:ext cx="23042562" cy="1058135"/>
          </a:xfrm>
        </p:spPr>
        <p:txBody>
          <a:bodyPr/>
          <a:lstStyle/>
          <a:p>
            <a:r>
              <a:rPr lang="de-DE" dirty="0"/>
              <a:t>CNEE (Cloud-Native Engineering Environment)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BC98F9-53BF-C24A-BEC1-B81415378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TARGET ENVIRONMENT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8D3BC9-474B-824F-B39B-3C8F7639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210" y="3631474"/>
            <a:ext cx="166243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CE42BE4-CA10-4644-95F1-4E80EE986D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Definition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Teraform</a:t>
            </a:r>
            <a:endParaRPr lang="de-DE" dirty="0"/>
          </a:p>
          <a:p>
            <a:r>
              <a:rPr lang="de-DE" dirty="0"/>
              <a:t>Infrastructure Services</a:t>
            </a:r>
          </a:p>
          <a:p>
            <a:pPr lvl="1"/>
            <a:r>
              <a:rPr lang="de-DE" dirty="0"/>
              <a:t>Monitoring</a:t>
            </a:r>
          </a:p>
          <a:p>
            <a:pPr lvl="2"/>
            <a:r>
              <a:rPr lang="de-DE" dirty="0"/>
              <a:t>Prometheus</a:t>
            </a:r>
          </a:p>
          <a:p>
            <a:pPr lvl="2"/>
            <a:r>
              <a:rPr lang="de-DE" dirty="0" err="1"/>
              <a:t>Grafana</a:t>
            </a:r>
            <a:endParaRPr lang="de-DE" dirty="0"/>
          </a:p>
          <a:p>
            <a:pPr lvl="1"/>
            <a:r>
              <a:rPr lang="de-DE" dirty="0"/>
              <a:t>Authentication &amp; </a:t>
            </a:r>
            <a:r>
              <a:rPr lang="de-DE" dirty="0" err="1"/>
              <a:t>Authorization</a:t>
            </a:r>
            <a:endParaRPr lang="de-DE" dirty="0"/>
          </a:p>
          <a:p>
            <a:pPr lvl="2"/>
            <a:r>
              <a:rPr lang="de-DE" dirty="0" err="1"/>
              <a:t>Keycloak</a:t>
            </a:r>
            <a:endParaRPr lang="de-DE" dirty="0"/>
          </a:p>
          <a:p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Prozesses</a:t>
            </a:r>
          </a:p>
          <a:p>
            <a:pPr lvl="1"/>
            <a:r>
              <a:rPr lang="de-DE" dirty="0"/>
              <a:t>Jenkins</a:t>
            </a:r>
          </a:p>
          <a:p>
            <a:pPr lvl="1"/>
            <a:r>
              <a:rPr lang="de-DE" dirty="0"/>
              <a:t>Pipelines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8A5B29-95D5-D448-9943-8B9995587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TARGET ENVIRONMENT</a:t>
            </a:r>
          </a:p>
        </p:txBody>
      </p:sp>
      <p:pic>
        <p:nvPicPr>
          <p:cNvPr id="5" name="Grafik 4" descr="Ein Bild, das Uhr enthält.&#10;&#10;Automatisch generierte Beschreibung">
            <a:extLst>
              <a:ext uri="{FF2B5EF4-FFF2-40B4-BE49-F238E27FC236}">
                <a16:creationId xmlns:a16="http://schemas.microsoft.com/office/drawing/2014/main" id="{0F32619D-692A-E84E-A760-20F44D805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6047" y="1535371"/>
            <a:ext cx="3236440" cy="323644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EF425CB-A0D1-E54F-A6E0-FCB16FD4E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190" y="4054557"/>
            <a:ext cx="5852604" cy="260899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9C7DB6A-DFA7-9746-B693-79FC84895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76047" y="5809779"/>
            <a:ext cx="2374900" cy="2374900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A68C72C-B99F-0E49-8B73-39CF0D8BA2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832" y="6369221"/>
            <a:ext cx="4014573" cy="4014573"/>
          </a:xfrm>
          <a:prstGeom prst="rect">
            <a:avLst/>
          </a:prstGeom>
        </p:spPr>
      </p:pic>
      <p:pic>
        <p:nvPicPr>
          <p:cNvPr id="19" name="Grafik 18" descr="Ein Bild, das Schild, Becher enthält.&#10;&#10;Automatisch generierte Beschreibung">
            <a:extLst>
              <a:ext uri="{FF2B5EF4-FFF2-40B4-BE49-F238E27FC236}">
                <a16:creationId xmlns:a16="http://schemas.microsoft.com/office/drawing/2014/main" id="{2B015DDD-CCC8-B54C-8247-ED7AFA157B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227" y="9222647"/>
            <a:ext cx="2541373" cy="350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4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9986C7C-09E4-E34E-84B5-F5A50E8B38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Requirements</a:t>
            </a:r>
            <a:endParaRPr lang="de-DE" dirty="0"/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Backend</a:t>
            </a:r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Persistence</a:t>
            </a:r>
            <a:endParaRPr lang="de-DE" dirty="0"/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Frontend</a:t>
            </a:r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Infrastructure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EAE976-3DF2-DD40-B7AB-17250AEF23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3855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5213887-0882-4448-8CA9-519C503CC2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33EED4-3AC9-1B4B-B2FA-6885782FD9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081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4F3E962-41A8-4141-A4EA-9E3F40ABC5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Management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conference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REST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Spring Boot</a:t>
            </a:r>
          </a:p>
          <a:p>
            <a:pPr lvl="2"/>
            <a:r>
              <a:rPr lang="de-DE" dirty="0"/>
              <a:t>Secure </a:t>
            </a:r>
            <a:r>
              <a:rPr lang="de-DE" dirty="0" err="1"/>
              <a:t>communication</a:t>
            </a:r>
            <a:endParaRPr lang="de-DE" dirty="0"/>
          </a:p>
          <a:p>
            <a:pPr lvl="2"/>
            <a:r>
              <a:rPr lang="de-DE" dirty="0"/>
              <a:t>Authentication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Authorisation</a:t>
            </a:r>
            <a:endParaRPr lang="de-DE" dirty="0"/>
          </a:p>
          <a:p>
            <a:pPr lvl="2"/>
            <a:r>
              <a:rPr lang="de-DE" dirty="0"/>
              <a:t>Monitoring</a:t>
            </a:r>
          </a:p>
          <a:p>
            <a:pPr lvl="2"/>
            <a:r>
              <a:rPr lang="de-DE" dirty="0" err="1"/>
              <a:t>Scalability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NEO4J</a:t>
            </a:r>
          </a:p>
          <a:p>
            <a:pPr lvl="2"/>
            <a:r>
              <a:rPr lang="de-DE" dirty="0"/>
              <a:t>Performance</a:t>
            </a:r>
          </a:p>
          <a:p>
            <a:pPr lvl="2"/>
            <a:r>
              <a:rPr lang="de-DE" dirty="0" err="1"/>
              <a:t>Fexibility</a:t>
            </a:r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C5BB37-E3AB-104A-B5CB-A7F682F45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2625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1068A9F-7CE2-C746-9074-3E0128D45A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Frontend</a:t>
            </a:r>
          </a:p>
          <a:p>
            <a:pPr lvl="1"/>
            <a:r>
              <a:rPr lang="de-DE" dirty="0"/>
              <a:t>Web Frontend </a:t>
            </a:r>
            <a:r>
              <a:rPr lang="de-DE" dirty="0" err="1"/>
              <a:t>with</a:t>
            </a:r>
            <a:r>
              <a:rPr lang="de-DE" dirty="0"/>
              <a:t> Angular</a:t>
            </a:r>
          </a:p>
          <a:p>
            <a:pPr lvl="1"/>
            <a:endParaRPr lang="de-DE" dirty="0"/>
          </a:p>
          <a:p>
            <a:r>
              <a:rPr lang="de-DE" dirty="0"/>
              <a:t>Non-</a:t>
            </a:r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  <a:p>
            <a:pPr lvl="1"/>
            <a:r>
              <a:rPr lang="de-DE" dirty="0"/>
              <a:t>CNEE</a:t>
            </a:r>
          </a:p>
          <a:p>
            <a:pPr lvl="2"/>
            <a:r>
              <a:rPr lang="de-DE" dirty="0"/>
              <a:t>Flexible </a:t>
            </a:r>
            <a:r>
              <a:rPr lang="de-DE" dirty="0" err="1"/>
              <a:t>Kubernetes</a:t>
            </a:r>
            <a:r>
              <a:rPr lang="de-DE" dirty="0"/>
              <a:t> Environment</a:t>
            </a:r>
          </a:p>
          <a:p>
            <a:pPr lvl="2"/>
            <a:r>
              <a:rPr lang="de-DE" dirty="0" err="1"/>
              <a:t>Scalable</a:t>
            </a:r>
            <a:endParaRPr lang="de-DE" dirty="0"/>
          </a:p>
          <a:p>
            <a:pPr lvl="2"/>
            <a:r>
              <a:rPr lang="de-DE" dirty="0"/>
              <a:t>Infrastructure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425AB8-B579-DA4C-A864-C0CC1DC21A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SUMMARY(2)</a:t>
            </a:r>
          </a:p>
        </p:txBody>
      </p:sp>
    </p:spTree>
    <p:extLst>
      <p:ext uri="{BB962C8B-B14F-4D97-AF65-F5344CB8AC3E}">
        <p14:creationId xmlns:p14="http://schemas.microsoft.com/office/powerpoint/2010/main" val="119656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0EEE63E-7DCB-C444-A4E1-DC11265DEB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A4F1F2-6BFC-E14F-9A06-F450C1A7C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3082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322AE4-D6AC-5942-8F85-C255D7BB0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3" name="Rectangle 9"/>
          <p:cNvSpPr/>
          <p:nvPr/>
        </p:nvSpPr>
        <p:spPr>
          <a:xfrm>
            <a:off x="-7546" y="0"/>
            <a:ext cx="6614160" cy="13716000"/>
          </a:xfrm>
          <a:custGeom>
            <a:avLst/>
            <a:gdLst>
              <a:gd name="connsiteX0" fmla="*/ 0 w 6609806"/>
              <a:gd name="connsiteY0" fmla="*/ 0 h 13716000"/>
              <a:gd name="connsiteX1" fmla="*/ 6609806 w 6609806"/>
              <a:gd name="connsiteY1" fmla="*/ 0 h 13716000"/>
              <a:gd name="connsiteX2" fmla="*/ 6609806 w 6609806"/>
              <a:gd name="connsiteY2" fmla="*/ 13716000 h 13716000"/>
              <a:gd name="connsiteX3" fmla="*/ 0 w 6609806"/>
              <a:gd name="connsiteY3" fmla="*/ 13716000 h 13716000"/>
              <a:gd name="connsiteX4" fmla="*/ 0 w 6609806"/>
              <a:gd name="connsiteY4" fmla="*/ 0 h 13716000"/>
              <a:gd name="connsiteX0" fmla="*/ 0 w 6609806"/>
              <a:gd name="connsiteY0" fmla="*/ 0 h 13716000"/>
              <a:gd name="connsiteX1" fmla="*/ 5410200 w 6609806"/>
              <a:gd name="connsiteY1" fmla="*/ 0 h 13716000"/>
              <a:gd name="connsiteX2" fmla="*/ 6609806 w 6609806"/>
              <a:gd name="connsiteY2" fmla="*/ 0 h 13716000"/>
              <a:gd name="connsiteX3" fmla="*/ 6609806 w 6609806"/>
              <a:gd name="connsiteY3" fmla="*/ 13716000 h 13716000"/>
              <a:gd name="connsiteX4" fmla="*/ 0 w 6609806"/>
              <a:gd name="connsiteY4" fmla="*/ 13716000 h 13716000"/>
              <a:gd name="connsiteX5" fmla="*/ 0 w 6609806"/>
              <a:gd name="connsiteY5" fmla="*/ 0 h 13716000"/>
              <a:gd name="connsiteX0" fmla="*/ 0 w 6614160"/>
              <a:gd name="connsiteY0" fmla="*/ 0 h 13716000"/>
              <a:gd name="connsiteX1" fmla="*/ 5410200 w 6614160"/>
              <a:gd name="connsiteY1" fmla="*/ 0 h 13716000"/>
              <a:gd name="connsiteX2" fmla="*/ 6609806 w 6614160"/>
              <a:gd name="connsiteY2" fmla="*/ 0 h 13716000"/>
              <a:gd name="connsiteX3" fmla="*/ 6614160 w 6614160"/>
              <a:gd name="connsiteY3" fmla="*/ 975360 h 13716000"/>
              <a:gd name="connsiteX4" fmla="*/ 6609806 w 6614160"/>
              <a:gd name="connsiteY4" fmla="*/ 13716000 h 13716000"/>
              <a:gd name="connsiteX5" fmla="*/ 0 w 6614160"/>
              <a:gd name="connsiteY5" fmla="*/ 13716000 h 13716000"/>
              <a:gd name="connsiteX6" fmla="*/ 0 w 6614160"/>
              <a:gd name="connsiteY6" fmla="*/ 0 h 13716000"/>
              <a:gd name="connsiteX0" fmla="*/ 0 w 6614160"/>
              <a:gd name="connsiteY0" fmla="*/ 0 h 13716000"/>
              <a:gd name="connsiteX1" fmla="*/ 5410200 w 6614160"/>
              <a:gd name="connsiteY1" fmla="*/ 0 h 13716000"/>
              <a:gd name="connsiteX2" fmla="*/ 6614160 w 6614160"/>
              <a:gd name="connsiteY2" fmla="*/ 975360 h 13716000"/>
              <a:gd name="connsiteX3" fmla="*/ 6609806 w 6614160"/>
              <a:gd name="connsiteY3" fmla="*/ 13716000 h 13716000"/>
              <a:gd name="connsiteX4" fmla="*/ 0 w 6614160"/>
              <a:gd name="connsiteY4" fmla="*/ 13716000 h 13716000"/>
              <a:gd name="connsiteX5" fmla="*/ 0 w 6614160"/>
              <a:gd name="connsiteY5" fmla="*/ 0 h 13716000"/>
              <a:gd name="connsiteX0" fmla="*/ 0 w 6614160"/>
              <a:gd name="connsiteY0" fmla="*/ 0 h 13716000"/>
              <a:gd name="connsiteX1" fmla="*/ 5410200 w 6614160"/>
              <a:gd name="connsiteY1" fmla="*/ 0 h 13716000"/>
              <a:gd name="connsiteX2" fmla="*/ 6614160 w 6614160"/>
              <a:gd name="connsiteY2" fmla="*/ 1312245 h 13716000"/>
              <a:gd name="connsiteX3" fmla="*/ 6609806 w 6614160"/>
              <a:gd name="connsiteY3" fmla="*/ 13716000 h 13716000"/>
              <a:gd name="connsiteX4" fmla="*/ 0 w 6614160"/>
              <a:gd name="connsiteY4" fmla="*/ 13716000 h 13716000"/>
              <a:gd name="connsiteX5" fmla="*/ 0 w 661416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4160" h="13716000">
                <a:moveTo>
                  <a:pt x="0" y="0"/>
                </a:moveTo>
                <a:lnTo>
                  <a:pt x="5410200" y="0"/>
                </a:lnTo>
                <a:lnTo>
                  <a:pt x="6614160" y="1312245"/>
                </a:lnTo>
                <a:cubicBezTo>
                  <a:pt x="6612709" y="5559125"/>
                  <a:pt x="6611257" y="9469120"/>
                  <a:pt x="6609806" y="13716000"/>
                </a:cubicBez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A380E1-AA0F-6746-8A43-6778A086E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7" y="5192034"/>
            <a:ext cx="5377034" cy="90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20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D634E70-E217-BE4F-BBF5-F87802FA37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REQUIREMENTS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470BAD-B018-8441-BADB-851CB2016D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5353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AB4C1A6-3B50-F548-B66C-9E62E76DDF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Management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conference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Events</a:t>
            </a:r>
          </a:p>
          <a:p>
            <a:pPr lvl="1"/>
            <a:r>
              <a:rPr lang="de-DE" dirty="0"/>
              <a:t>Talks</a:t>
            </a:r>
          </a:p>
          <a:p>
            <a:pPr lvl="1"/>
            <a:r>
              <a:rPr lang="de-DE" dirty="0"/>
              <a:t>Speakers</a:t>
            </a:r>
          </a:p>
          <a:p>
            <a:pPr lvl="1"/>
            <a:r>
              <a:rPr lang="de-DE" dirty="0"/>
              <a:t>…</a:t>
            </a:r>
          </a:p>
          <a:p>
            <a:pPr>
              <a:lnSpc>
                <a:spcPct val="150000"/>
              </a:lnSpc>
            </a:pPr>
            <a:r>
              <a:rPr lang="de-DE" dirty="0"/>
              <a:t>Multiple </a:t>
            </a:r>
            <a:r>
              <a:rPr lang="de-DE" dirty="0" err="1"/>
              <a:t>frontends</a:t>
            </a:r>
            <a:endParaRPr lang="de-DE" dirty="0"/>
          </a:p>
          <a:p>
            <a:pPr lvl="1"/>
            <a:r>
              <a:rPr lang="de-DE" dirty="0"/>
              <a:t>Web</a:t>
            </a:r>
          </a:p>
          <a:p>
            <a:pPr lvl="1"/>
            <a:r>
              <a:rPr lang="de-DE" dirty="0"/>
              <a:t>Mobile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BF1A38-0559-FD49-BA05-053BF0A12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CONFERENCE APPLICATION - REQUIREMENTS</a:t>
            </a:r>
          </a:p>
        </p:txBody>
      </p:sp>
    </p:spTree>
    <p:extLst>
      <p:ext uri="{BB962C8B-B14F-4D97-AF65-F5344CB8AC3E}">
        <p14:creationId xmlns:p14="http://schemas.microsoft.com/office/powerpoint/2010/main" val="236617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CA2C8D-0471-3E4C-B2DC-38EC9633AE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Scalability</a:t>
            </a:r>
            <a:endParaRPr lang="de-DE" dirty="0"/>
          </a:p>
          <a:p>
            <a:pPr lvl="1"/>
            <a:r>
              <a:rPr lang="de-DE" dirty="0"/>
              <a:t>High 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 </a:t>
            </a:r>
            <a:r>
              <a:rPr lang="de-DE" dirty="0" err="1"/>
              <a:t>expected</a:t>
            </a:r>
            <a:endParaRPr lang="de-DE" dirty="0"/>
          </a:p>
          <a:p>
            <a:pPr lvl="1"/>
            <a:r>
              <a:rPr lang="de-DE" dirty="0"/>
              <a:t>Dynamic </a:t>
            </a:r>
            <a:r>
              <a:rPr lang="de-DE" dirty="0" err="1"/>
              <a:t>cost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Monitoring</a:t>
            </a:r>
          </a:p>
          <a:p>
            <a:pPr lvl="1"/>
            <a:r>
              <a:rPr lang="de-DE" dirty="0" err="1"/>
              <a:t>Collect</a:t>
            </a:r>
            <a:endParaRPr lang="de-DE" dirty="0"/>
          </a:p>
          <a:p>
            <a:pPr lvl="1"/>
            <a:r>
              <a:rPr lang="de-DE" dirty="0" err="1"/>
              <a:t>Present</a:t>
            </a:r>
            <a:endParaRPr lang="de-DE" dirty="0"/>
          </a:p>
          <a:p>
            <a:pPr lvl="1"/>
            <a:r>
              <a:rPr lang="de-DE" dirty="0" err="1"/>
              <a:t>Alerting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Security</a:t>
            </a:r>
          </a:p>
          <a:p>
            <a:pPr lvl="1"/>
            <a:r>
              <a:rPr lang="de-DE" dirty="0"/>
              <a:t>Secure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frontend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backend</a:t>
            </a:r>
          </a:p>
          <a:p>
            <a:pPr lvl="1"/>
            <a:r>
              <a:rPr lang="de-DE" dirty="0"/>
              <a:t>Write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authenticated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7CE9AF-CC64-FE41-8BEB-1F30FA364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NON-FUNCTIONAL REQUIREMENTS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318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F29B04F-3BDB-274A-ADE0-C4A9D9308D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dirty="0"/>
              <a:t>Container</a:t>
            </a:r>
          </a:p>
          <a:p>
            <a:pPr>
              <a:lnSpc>
                <a:spcPct val="200000"/>
              </a:lnSpc>
            </a:pP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1BA3DC-E342-B84C-81DB-50758E6FA6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INFRASTRUCTURE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201537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6B8B3A-812D-6C43-B5A0-2F771C904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BIG PICTURE</a:t>
            </a:r>
          </a:p>
        </p:txBody>
      </p:sp>
      <p:sp>
        <p:nvSpPr>
          <p:cNvPr id="4" name="Zylinder 3">
            <a:extLst>
              <a:ext uri="{FF2B5EF4-FFF2-40B4-BE49-F238E27FC236}">
                <a16:creationId xmlns:a16="http://schemas.microsoft.com/office/drawing/2014/main" id="{E684F38C-A489-DA44-BC54-352B9FD34EC6}"/>
              </a:ext>
            </a:extLst>
          </p:cNvPr>
          <p:cNvSpPr/>
          <p:nvPr/>
        </p:nvSpPr>
        <p:spPr>
          <a:xfrm>
            <a:off x="19020970" y="5643155"/>
            <a:ext cx="3317966" cy="2795451"/>
          </a:xfrm>
          <a:prstGeom prst="can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1926021-ED86-464D-AD66-CC63BB146015}"/>
              </a:ext>
            </a:extLst>
          </p:cNvPr>
          <p:cNvSpPr txBox="1"/>
          <p:nvPr/>
        </p:nvSpPr>
        <p:spPr>
          <a:xfrm>
            <a:off x="19582673" y="8934994"/>
            <a:ext cx="2194560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NEO4J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8079BF67-D193-4B45-A60B-CC203508071B}"/>
              </a:ext>
            </a:extLst>
          </p:cNvPr>
          <p:cNvSpPr/>
          <p:nvPr/>
        </p:nvSpPr>
        <p:spPr>
          <a:xfrm>
            <a:off x="11416940" y="2978331"/>
            <a:ext cx="4844552" cy="148916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de-DE" dirty="0" err="1"/>
              <a:t>location</a:t>
            </a:r>
            <a:r>
              <a:rPr lang="de-DE" dirty="0"/>
              <a:t>-service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5ED99BAB-6895-9941-B875-E34CE828B315}"/>
              </a:ext>
            </a:extLst>
          </p:cNvPr>
          <p:cNvSpPr/>
          <p:nvPr/>
        </p:nvSpPr>
        <p:spPr>
          <a:xfrm>
            <a:off x="11416939" y="8092031"/>
            <a:ext cx="4845600" cy="148916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de-DE" dirty="0" err="1"/>
              <a:t>person</a:t>
            </a:r>
            <a:r>
              <a:rPr lang="de-DE" dirty="0"/>
              <a:t>-service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344F1533-2AAE-E74F-ADB3-2068B7EF7E27}"/>
              </a:ext>
            </a:extLst>
          </p:cNvPr>
          <p:cNvSpPr/>
          <p:nvPr/>
        </p:nvSpPr>
        <p:spPr>
          <a:xfrm>
            <a:off x="11416938" y="10648881"/>
            <a:ext cx="4845600" cy="148916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de-DE" dirty="0"/>
              <a:t>talk-service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A5D26D49-DAF9-CD46-BA11-448115C8238A}"/>
              </a:ext>
            </a:extLst>
          </p:cNvPr>
          <p:cNvSpPr/>
          <p:nvPr/>
        </p:nvSpPr>
        <p:spPr>
          <a:xfrm>
            <a:off x="11416938" y="5535181"/>
            <a:ext cx="4845600" cy="148916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10" name="Gefaltete Ecke 9">
            <a:extLst>
              <a:ext uri="{FF2B5EF4-FFF2-40B4-BE49-F238E27FC236}">
                <a16:creationId xmlns:a16="http://schemas.microsoft.com/office/drawing/2014/main" id="{09016427-FB5B-C44C-A5DE-9B42BA11F7C9}"/>
              </a:ext>
            </a:extLst>
          </p:cNvPr>
          <p:cNvSpPr/>
          <p:nvPr/>
        </p:nvSpPr>
        <p:spPr>
          <a:xfrm>
            <a:off x="3586484" y="5643155"/>
            <a:ext cx="3239589" cy="2795451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Angular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6C247C4-115B-BC47-9A96-584902FEAAE3}"/>
              </a:ext>
            </a:extLst>
          </p:cNvPr>
          <p:cNvSpPr/>
          <p:nvPr/>
        </p:nvSpPr>
        <p:spPr>
          <a:xfrm>
            <a:off x="2612575" y="2664823"/>
            <a:ext cx="5799908" cy="947322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de-DE" dirty="0">
                <a:solidFill>
                  <a:schemeClr val="accent3"/>
                </a:solidFill>
              </a:rPr>
              <a:t>Frontend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2A6AB14-D55C-DC4F-B3FD-6F94DE1BDB9D}"/>
              </a:ext>
            </a:extLst>
          </p:cNvPr>
          <p:cNvSpPr/>
          <p:nvPr/>
        </p:nvSpPr>
        <p:spPr>
          <a:xfrm>
            <a:off x="10476411" y="2121388"/>
            <a:ext cx="12592593" cy="1047120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de-DE" dirty="0">
                <a:solidFill>
                  <a:schemeClr val="accent3"/>
                </a:solidFill>
              </a:rPr>
              <a:t>Backend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E39FBA4-2432-5C4C-8EB2-30FA79852663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6826073" y="3722914"/>
            <a:ext cx="4590867" cy="3317967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FFE1DE-AD78-0148-985E-DC646C928B3C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6826073" y="6279764"/>
            <a:ext cx="4590865" cy="761117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45D929D-3D94-F743-A2C8-6B5C75F53E49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6826073" y="7040881"/>
            <a:ext cx="4590866" cy="1795733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C28F019-113D-E649-AB63-9CFF5ABF07B2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6826073" y="7040881"/>
            <a:ext cx="4590865" cy="4352583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886D6C5-CF50-E74D-8117-E05BBCB8CC0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6261492" y="3722914"/>
            <a:ext cx="2759478" cy="3427716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D388F5-CB85-B046-B7CE-9895417B65CA}"/>
              </a:ext>
            </a:extLst>
          </p:cNvPr>
          <p:cNvCxnSpPr>
            <a:cxnSpLocks/>
            <a:stCxn id="9" idx="3"/>
            <a:endCxn id="4" idx="2"/>
          </p:cNvCxnSpPr>
          <p:nvPr/>
        </p:nvCxnSpPr>
        <p:spPr>
          <a:xfrm>
            <a:off x="16262538" y="6279764"/>
            <a:ext cx="2758432" cy="761117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88293E9-AFDC-B04B-9A05-BB00CE019CEB}"/>
              </a:ext>
            </a:extLst>
          </p:cNvPr>
          <p:cNvCxnSpPr>
            <a:cxnSpLocks/>
            <a:stCxn id="7" idx="3"/>
            <a:endCxn id="4" idx="2"/>
          </p:cNvCxnSpPr>
          <p:nvPr/>
        </p:nvCxnSpPr>
        <p:spPr>
          <a:xfrm flipV="1">
            <a:off x="16262539" y="7040881"/>
            <a:ext cx="2758431" cy="1795733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7FE64588-F8AF-5443-9690-DE3C267EDF11}"/>
              </a:ext>
            </a:extLst>
          </p:cNvPr>
          <p:cNvCxnSpPr>
            <a:cxnSpLocks/>
            <a:stCxn id="8" idx="3"/>
            <a:endCxn id="4" idx="2"/>
          </p:cNvCxnSpPr>
          <p:nvPr/>
        </p:nvCxnSpPr>
        <p:spPr>
          <a:xfrm flipV="1">
            <a:off x="16262538" y="7040881"/>
            <a:ext cx="2758432" cy="4352583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9" name="Grafik 38" descr="Benutzer">
            <a:extLst>
              <a:ext uri="{FF2B5EF4-FFF2-40B4-BE49-F238E27FC236}">
                <a16:creationId xmlns:a16="http://schemas.microsoft.com/office/drawing/2014/main" id="{39442AA4-F165-8D42-A5C6-E26DE81A1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17476"/>
            <a:ext cx="2246808" cy="2246808"/>
          </a:xfrm>
          <a:prstGeom prst="rect">
            <a:avLst/>
          </a:prstGeom>
        </p:spPr>
      </p:pic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0C00E657-F753-BC48-BED6-8BCBE7CE36CC}"/>
              </a:ext>
            </a:extLst>
          </p:cNvPr>
          <p:cNvCxnSpPr>
            <a:cxnSpLocks/>
            <a:stCxn id="39" idx="3"/>
            <a:endCxn id="10" idx="1"/>
          </p:cNvCxnSpPr>
          <p:nvPr/>
        </p:nvCxnSpPr>
        <p:spPr>
          <a:xfrm>
            <a:off x="2246808" y="7040880"/>
            <a:ext cx="1339676" cy="1"/>
          </a:xfrm>
          <a:prstGeom prst="straightConnector1">
            <a:avLst/>
          </a:prstGeom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Grafik 12" descr="Ein Bild, das Schild, draußen, Ende, Text enthält.&#10;&#10;Automatisch generierte Beschreibung">
            <a:extLst>
              <a:ext uri="{FF2B5EF4-FFF2-40B4-BE49-F238E27FC236}">
                <a16:creationId xmlns:a16="http://schemas.microsoft.com/office/drawing/2014/main" id="{C2FA4E99-C9A7-364C-9A3E-12654D0BC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162" y="3245752"/>
            <a:ext cx="1587500" cy="1587500"/>
          </a:xfrm>
          <a:prstGeom prst="rect">
            <a:avLst/>
          </a:prstGeom>
        </p:spPr>
      </p:pic>
      <p:pic>
        <p:nvPicPr>
          <p:cNvPr id="17" name="Grafik 16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34B7A66-CC7B-ED48-ADB5-85B9F6ADA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406" y="6504531"/>
            <a:ext cx="1587500" cy="15875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7D5C2F4-6201-8345-85E3-0E8DFBBDDF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9251" y="3245752"/>
            <a:ext cx="1144263" cy="102744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886EDC8-2C62-6649-BE11-F4930A765C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9251" y="5767361"/>
            <a:ext cx="1144263" cy="102744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DCA39CE-722B-0940-B16A-7E1009F4C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3604" y="8421274"/>
            <a:ext cx="1144263" cy="102744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8032EB04-C2BC-8F43-BFFC-1AC108BEAB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9251" y="10879744"/>
            <a:ext cx="1144263" cy="102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3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9321180-4CDD-B74B-AC2F-BC8CAF8DAC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BACKEND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D1F6F6-1906-614D-9A82-0230E184A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4472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583CE7E-1764-AA42-8782-A8EA6A6115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REST Services</a:t>
            </a:r>
          </a:p>
          <a:p>
            <a:pPr>
              <a:lnSpc>
                <a:spcPct val="100000"/>
              </a:lnSpc>
            </a:pPr>
            <a:r>
              <a:rPr lang="de-DE" dirty="0"/>
              <a:t>Domain </a:t>
            </a:r>
            <a:r>
              <a:rPr lang="en-GB" dirty="0"/>
              <a:t>specific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e.g. Event</a:t>
            </a:r>
          </a:p>
          <a:p>
            <a:pPr lvl="1"/>
            <a:r>
              <a:rPr lang="de-DE" dirty="0" err="1"/>
              <a:t>Scalability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CRUD </a:t>
            </a:r>
            <a:r>
              <a:rPr lang="de-DE" dirty="0" err="1"/>
              <a:t>Operations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Technology </a:t>
            </a:r>
            <a:r>
              <a:rPr lang="de-DE" dirty="0" err="1"/>
              <a:t>stack</a:t>
            </a:r>
            <a:endParaRPr lang="de-DE" dirty="0"/>
          </a:p>
          <a:p>
            <a:pPr lvl="1"/>
            <a:r>
              <a:rPr lang="de-DE" dirty="0"/>
              <a:t>Java 14 (</a:t>
            </a:r>
            <a:r>
              <a:rPr lang="de-DE" dirty="0" err="1"/>
              <a:t>OpenJDK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Spring Boot 2.2.7</a:t>
            </a:r>
          </a:p>
          <a:p>
            <a:pPr lvl="1"/>
            <a:r>
              <a:rPr lang="de-DE" dirty="0"/>
              <a:t>Container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D9B120-8FA2-0441-B789-6EB56B96C2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REST SERVICES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058F9C-E114-9940-8D76-06EF0DDEB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0498" y="2501900"/>
            <a:ext cx="2941544" cy="2641229"/>
          </a:xfrm>
          <a:prstGeom prst="rect">
            <a:avLst/>
          </a:prstGeom>
        </p:spPr>
      </p:pic>
      <p:pic>
        <p:nvPicPr>
          <p:cNvPr id="7" name="Grafik 6" descr="Ein Bild, das Essen enthält.&#10;&#10;Automatisch generierte Beschreibung">
            <a:extLst>
              <a:ext uri="{FF2B5EF4-FFF2-40B4-BE49-F238E27FC236}">
                <a16:creationId xmlns:a16="http://schemas.microsoft.com/office/drawing/2014/main" id="{3710734A-4174-AE4F-91BD-7FB9F1231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686" y="5207000"/>
            <a:ext cx="3302000" cy="3302000"/>
          </a:xfrm>
          <a:prstGeom prst="rect">
            <a:avLst/>
          </a:prstGeom>
        </p:spPr>
      </p:pic>
      <p:pic>
        <p:nvPicPr>
          <p:cNvPr id="9" name="Grafik 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82A223B7-418B-CF4B-842F-C80EE607E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7192" y="8713102"/>
            <a:ext cx="4178300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6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NTHRACITE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GREEN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ZERO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AZURE Cloud Master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283</Words>
  <Application>Microsoft Macintosh PowerPoint</Application>
  <PresentationFormat>Benutzerdefiniert</PresentationFormat>
  <Paragraphs>142</Paragraphs>
  <Slides>24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24</vt:i4>
      </vt:variant>
    </vt:vector>
  </HeadingPairs>
  <TitlesOfParts>
    <vt:vector size="35" baseType="lpstr">
      <vt:lpstr>Arial</vt:lpstr>
      <vt:lpstr>Calibri</vt:lpstr>
      <vt:lpstr>DIN Next LT Pro Condensed</vt:lpstr>
      <vt:lpstr>DIN Next LT Pro Light Condensed</vt:lpstr>
      <vt:lpstr>Wingdings</vt:lpstr>
      <vt:lpstr>STANDARD</vt:lpstr>
      <vt:lpstr>ANTHRACITE</vt:lpstr>
      <vt:lpstr>WHITE</vt:lpstr>
      <vt:lpstr>GREEN</vt:lpstr>
      <vt:lpstr>ZERO</vt:lpstr>
      <vt:lpstr>AZURE Cloud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>PRODYNA SE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 2020 - Conference Application</dc:title>
  <dc:subject/>
  <dc:creator>USER</dc:creator>
  <cp:keywords/>
  <dc:description/>
  <cp:lastModifiedBy>Andreas Heizenreder</cp:lastModifiedBy>
  <cp:revision>1302</cp:revision>
  <cp:lastPrinted>2018-03-29T12:55:55Z</cp:lastPrinted>
  <dcterms:created xsi:type="dcterms:W3CDTF">2014-09-26T10:57:37Z</dcterms:created>
  <dcterms:modified xsi:type="dcterms:W3CDTF">2020-09-10T07:13:07Z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1.0</vt:lpwstr>
  </property>
</Properties>
</file>